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Slot 2. Title of the Presentation in"/>
          <p:cNvSpPr txBox="1"/>
          <p:nvPr>
            <p:ph type="body" sz="quarter" idx="21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2. Title of the Presentation in</a:t>
            </a:r>
          </a:p>
        </p:txBody>
      </p:sp>
      <p:sp>
        <p:nvSpPr>
          <p:cNvPr id="22" name="Title Slot 4. to Duck Around the Title, and put"/>
          <p:cNvSpPr txBox="1"/>
          <p:nvPr>
            <p:ph type="body" sz="quarter" idx="22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4. to Duck Around the Title, and put</a:t>
            </a:r>
          </a:p>
        </p:txBody>
      </p:sp>
      <p:sp>
        <p:nvSpPr>
          <p:cNvPr id="23" name="Title Slot 5. Key Terms in Helvetica Regular."/>
          <p:cNvSpPr txBox="1"/>
          <p:nvPr>
            <p:ph type="body" sz="quarter" idx="23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4" name="Title Slot 6. Use up to 6 of these slots."/>
          <p:cNvSpPr txBox="1"/>
          <p:nvPr>
            <p:ph type="body" sz="quarter" idx="24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6. Use up to 6 of these slots.</a:t>
            </a:r>
          </a:p>
        </p:txBody>
      </p:sp>
      <p:sp>
        <p:nvSpPr>
          <p:cNvPr id="25" name="Title Slot 1. (This paragraph has the Main"/>
          <p:cNvSpPr txBox="1"/>
          <p:nvPr>
            <p:ph type="body" sz="quarter" idx="25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1. (This paragraph has the Main</a:t>
            </a:r>
          </a:p>
        </p:txBody>
      </p:sp>
      <p:sp>
        <p:nvSpPr>
          <p:cNvPr id="26" name="Title Slot 3.              ; Use Spaces"/>
          <p:cNvSpPr txBox="1"/>
          <p:nvPr>
            <p:ph type="body" sz="quarter" idx="26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3.												  ; Use Spaces</a:t>
            </a:r>
          </a:p>
        </p:txBody>
      </p:sp>
      <p:sp>
        <p:nvSpPr>
          <p:cNvPr id="27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8400"/>
            </a:lvl1pPr>
          </a:lstStyle>
          <a:p>
            <a:pPr/>
            <a:r>
              <a:t>Bold Blue Lettering</a:t>
            </a:r>
          </a:p>
        </p:txBody>
      </p:sp>
      <p:pic>
        <p:nvPicPr>
          <p:cNvPr id="28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dium Italicized Text…"/>
          <p:cNvSpPr txBox="1"/>
          <p:nvPr>
            <p:ph type="body" sz="quarter" idx="21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sp>
        <p:nvSpPr>
          <p:cNvPr id="37" name="— bullet 1, the text could be either one line or two lines but don’t insert line breaks (and don’t use periods)"/>
          <p:cNvSpPr txBox="1"/>
          <p:nvPr>
            <p:ph type="body" sz="quarter" idx="22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38" name="— bullet 2, there could be parts in italics and emboldened text, just don’t change the typeface or the size"/>
          <p:cNvSpPr txBox="1"/>
          <p:nvPr>
            <p:ph type="body" sz="quarter" idx="23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39" name="— bullet 3, for any slide with bullets, ensure even spacing"/>
          <p:cNvSpPr txBox="1"/>
          <p:nvPr>
            <p:ph type="body" sz="quarter" idx="24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40" name="— bullet 4, but try to mix things up with small images and schematics so as to not make the slide too boring"/>
          <p:cNvSpPr txBox="1"/>
          <p:nvPr>
            <p:ph type="body" sz="quarter" idx="25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1" name="— bullet 5, a space is reserved on the right for pics: use it often (alternatively, place images between bullet points)"/>
          <p:cNvSpPr txBox="1"/>
          <p:nvPr>
            <p:ph type="body" sz="quarter" idx="26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2" name="SHORT PRESENTATION TITLE"/>
          <p:cNvSpPr txBox="1"/>
          <p:nvPr>
            <p:ph type="body" sz="quarter" idx="27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— bullet 1, the text could be either one line or two lines but don’t insert line breaks (and don’t use periods)"/>
          <p:cNvSpPr txBox="1"/>
          <p:nvPr>
            <p:ph type="body" sz="quarter" idx="21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1" name="— bullet 2, there could be parts in italics and emboldened text, just don’t change the typeface or the size"/>
          <p:cNvSpPr txBox="1"/>
          <p:nvPr>
            <p:ph type="body" sz="quarter" idx="22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2" name="— bullet 3, for any slide with bullets, ensure even spacing"/>
          <p:cNvSpPr txBox="1"/>
          <p:nvPr>
            <p:ph type="body" sz="quarter" idx="23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53" name="— bullet 4, but try to mix things up with small images and schematics so as to not make the slide too boring"/>
          <p:cNvSpPr txBox="1"/>
          <p:nvPr>
            <p:ph type="body" sz="quarter" idx="24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4" name="— bullet 5, a space is reserved on the right for pics: use it often (alternatively, place images between bullet points)"/>
          <p:cNvSpPr txBox="1"/>
          <p:nvPr>
            <p:ph type="body" sz="quarter" idx="25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55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" name="HEADING FOR GROUPS OF BULLETS"/>
          <p:cNvSpPr txBox="1"/>
          <p:nvPr>
            <p:ph type="body" sz="quarter" idx="26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cap="all" spc="210" sz="4200">
                <a:solidFill>
                  <a:srgbClr val="333333"/>
                </a:solidFill>
              </a:defRPr>
            </a:lvl1pPr>
          </a:lstStyle>
          <a:p>
            <a:pPr/>
            <a:r>
              <a:t>HEADING FOR GROUPS OF BULLETS</a:t>
            </a:r>
          </a:p>
        </p:txBody>
      </p:sp>
      <p:sp>
        <p:nvSpPr>
          <p:cNvPr id="57" name="Medium Italicized Text…"/>
          <p:cNvSpPr txBox="1"/>
          <p:nvPr>
            <p:ph type="body" sz="quarter" idx="27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grpSp>
        <p:nvGrpSpPr>
          <p:cNvPr id="66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58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9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" name="Box…"/>
            <p:cNvSpPr txBox="1"/>
            <p:nvPr/>
          </p:nvSpPr>
          <p:spPr>
            <a:xfrm>
              <a:off x="238487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4" name="Box…"/>
            <p:cNvSpPr txBox="1"/>
            <p:nvPr/>
          </p:nvSpPr>
          <p:spPr>
            <a:xfrm>
              <a:off x="2197775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5" name="Box…"/>
            <p:cNvSpPr txBox="1"/>
            <p:nvPr/>
          </p:nvSpPr>
          <p:spPr>
            <a:xfrm>
              <a:off x="1218131" y="422153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67" name="SHORT PRESENTATION TITLE"/>
          <p:cNvSpPr txBox="1"/>
          <p:nvPr>
            <p:ph type="body" sz="quarter" idx="28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68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9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hothead_image.png"/>
          <p:cNvSpPr/>
          <p:nvPr>
            <p:ph type="pic" idx="21"/>
          </p:nvPr>
        </p:nvSpPr>
        <p:spPr>
          <a:xfrm>
            <a:off x="8575628" y="2770461"/>
            <a:ext cx="19764422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79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180" sz="36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Small HEADING FOR small BULLEt text</a:t>
            </a:r>
          </a:p>
        </p:txBody>
      </p:sp>
      <p:sp>
        <p:nvSpPr>
          <p:cNvPr id="80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2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remember to vertically distribute these bullets evenly</a:t>
            </a:r>
          </a:p>
        </p:txBody>
      </p:sp>
      <p:sp>
        <p:nvSpPr>
          <p:cNvPr id="83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4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cap="none" spc="0" sz="500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85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SHORT PRESENTATION TITLE</a:t>
            </a:r>
          </a:p>
        </p:txBody>
      </p:sp>
      <p:pic>
        <p:nvPicPr>
          <p:cNvPr id="87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hothead_image.png"/>
          <p:cNvSpPr/>
          <p:nvPr>
            <p:ph type="pic" idx="21"/>
          </p:nvPr>
        </p:nvSpPr>
        <p:spPr>
          <a:xfrm>
            <a:off x="6182568" y="1104900"/>
            <a:ext cx="23491826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97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200">
                <a:solidFill>
                  <a:srgbClr val="333333"/>
                </a:solidFill>
              </a:defRPr>
            </a:lvl1pPr>
          </a:lstStyle>
          <a:p>
            <a:pPr/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98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3800">
                <a:solidFill>
                  <a:srgbClr val="000000"/>
                </a:solidFill>
              </a:defRPr>
            </a:lvl1pPr>
          </a:lstStyle>
          <a:p>
            <a:pPr/>
            <a:r>
              <a:t>Attribution Text.</a:t>
            </a:r>
          </a:p>
        </p:txBody>
      </p:sp>
      <p:sp>
        <p:nvSpPr>
          <p:cNvPr id="9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thead_image.png"/>
          <p:cNvSpPr/>
          <p:nvPr>
            <p:ph type="pic" idx="21"/>
          </p:nvPr>
        </p:nvSpPr>
        <p:spPr>
          <a:xfrm>
            <a:off x="3125968" y="600528"/>
            <a:ext cx="18135601" cy="88827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108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hothead_image.png"/>
          <p:cNvSpPr/>
          <p:nvPr>
            <p:ph type="pic" idx="21"/>
          </p:nvPr>
        </p:nvSpPr>
        <p:spPr>
          <a:xfrm>
            <a:off x="-2058729" y="-121965"/>
            <a:ext cx="28501558" cy="139598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cap="none" spc="0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 rot="16200000">
            <a:off x="4798221" y="809181"/>
            <a:ext cx="5190745" cy="12613869"/>
          </a:xfrm>
          <a:prstGeom prst="rect">
            <a:avLst/>
          </a:prstGeom>
          <a:gradFill>
            <a:gsLst>
              <a:gs pos="0">
                <a:srgbClr val="171A27"/>
              </a:gs>
              <a:gs pos="51742">
                <a:srgbClr val="904A8D"/>
              </a:gs>
              <a:gs pos="100000">
                <a:srgbClr val="4BBCBD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E4FF9B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" name="Line"/>
          <p:cNvSpPr/>
          <p:nvPr/>
        </p:nvSpPr>
        <p:spPr>
          <a:xfrm flipV="1">
            <a:off x="1095926" y="4518676"/>
            <a:ext cx="875908" cy="8759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3" name="Line"/>
          <p:cNvSpPr/>
          <p:nvPr/>
        </p:nvSpPr>
        <p:spPr>
          <a:xfrm flipV="1">
            <a:off x="1087163" y="4518676"/>
            <a:ext cx="1301310" cy="130131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" name="Line"/>
          <p:cNvSpPr/>
          <p:nvPr/>
        </p:nvSpPr>
        <p:spPr>
          <a:xfrm flipV="1">
            <a:off x="1100167" y="4518676"/>
            <a:ext cx="455027" cy="4550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" name="Line"/>
          <p:cNvSpPr/>
          <p:nvPr/>
        </p:nvSpPr>
        <p:spPr>
          <a:xfrm flipV="1">
            <a:off x="1095526" y="4518676"/>
            <a:ext cx="2126226" cy="21262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" name="Line"/>
          <p:cNvSpPr/>
          <p:nvPr/>
        </p:nvSpPr>
        <p:spPr>
          <a:xfrm flipV="1">
            <a:off x="1086671" y="4518676"/>
            <a:ext cx="2551720" cy="255172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7" name="Line"/>
          <p:cNvSpPr/>
          <p:nvPr/>
        </p:nvSpPr>
        <p:spPr>
          <a:xfrm flipV="1">
            <a:off x="1092795" y="4518676"/>
            <a:ext cx="3378875" cy="33788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" name="Line"/>
          <p:cNvSpPr/>
          <p:nvPr/>
        </p:nvSpPr>
        <p:spPr>
          <a:xfrm flipV="1">
            <a:off x="1090436" y="4518676"/>
            <a:ext cx="1712904" cy="171290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" name="Line"/>
          <p:cNvSpPr/>
          <p:nvPr/>
        </p:nvSpPr>
        <p:spPr>
          <a:xfrm flipV="1">
            <a:off x="1092940" y="4518676"/>
            <a:ext cx="3795369" cy="379536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" name="Line"/>
          <p:cNvSpPr/>
          <p:nvPr/>
        </p:nvSpPr>
        <p:spPr>
          <a:xfrm flipV="1">
            <a:off x="1090883" y="4518676"/>
            <a:ext cx="4214066" cy="421406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1" name="Line"/>
          <p:cNvSpPr/>
          <p:nvPr/>
        </p:nvSpPr>
        <p:spPr>
          <a:xfrm flipV="1">
            <a:off x="1092768" y="4518676"/>
            <a:ext cx="2962263" cy="2962263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2" name="Line"/>
          <p:cNvSpPr/>
          <p:nvPr/>
        </p:nvSpPr>
        <p:spPr>
          <a:xfrm flipV="1">
            <a:off x="1086286" y="4518676"/>
            <a:ext cx="5051941" cy="50519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" name="Line"/>
          <p:cNvSpPr/>
          <p:nvPr/>
        </p:nvSpPr>
        <p:spPr>
          <a:xfrm flipV="1">
            <a:off x="1363196" y="4518676"/>
            <a:ext cx="5191671" cy="519167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4" name="Line"/>
          <p:cNvSpPr/>
          <p:nvPr/>
        </p:nvSpPr>
        <p:spPr>
          <a:xfrm flipV="1">
            <a:off x="1783595" y="4518676"/>
            <a:ext cx="5187911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5" name="Line"/>
          <p:cNvSpPr/>
          <p:nvPr/>
        </p:nvSpPr>
        <p:spPr>
          <a:xfrm flipV="1">
            <a:off x="1088522" y="4518676"/>
            <a:ext cx="4633066" cy="463306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6" name="Line"/>
          <p:cNvSpPr/>
          <p:nvPr/>
        </p:nvSpPr>
        <p:spPr>
          <a:xfrm flipV="1">
            <a:off x="2614407" y="4518676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3026546" y="4518676"/>
            <a:ext cx="5194878" cy="519487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8" name="Line"/>
          <p:cNvSpPr/>
          <p:nvPr/>
        </p:nvSpPr>
        <p:spPr>
          <a:xfrm flipV="1">
            <a:off x="2195618" y="4518677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3862453" y="4518676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4281975" y="4518676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4696095" y="4518677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" name="Line"/>
          <p:cNvSpPr/>
          <p:nvPr/>
        </p:nvSpPr>
        <p:spPr>
          <a:xfrm flipV="1">
            <a:off x="3445289" y="4518676"/>
            <a:ext cx="5192775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3" name="Line"/>
          <p:cNvSpPr/>
          <p:nvPr/>
        </p:nvSpPr>
        <p:spPr>
          <a:xfrm flipV="1">
            <a:off x="5529554" y="4518676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4" name="Line"/>
          <p:cNvSpPr/>
          <p:nvPr/>
        </p:nvSpPr>
        <p:spPr>
          <a:xfrm flipV="1">
            <a:off x="5948019" y="4518676"/>
            <a:ext cx="5189881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5" name="Line"/>
          <p:cNvSpPr/>
          <p:nvPr/>
        </p:nvSpPr>
        <p:spPr>
          <a:xfrm flipV="1">
            <a:off x="5114722" y="4518676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" name="Line"/>
          <p:cNvSpPr/>
          <p:nvPr/>
        </p:nvSpPr>
        <p:spPr>
          <a:xfrm flipV="1">
            <a:off x="6775352" y="4518677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7" name="Line"/>
          <p:cNvSpPr/>
          <p:nvPr/>
        </p:nvSpPr>
        <p:spPr>
          <a:xfrm flipV="1">
            <a:off x="7191380" y="4518677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7608861" y="4518676"/>
            <a:ext cx="5195596" cy="51955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" name="Line"/>
          <p:cNvSpPr/>
          <p:nvPr/>
        </p:nvSpPr>
        <p:spPr>
          <a:xfrm flipV="1">
            <a:off x="6364588" y="4518676"/>
            <a:ext cx="5189951" cy="518995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" name="Line"/>
          <p:cNvSpPr/>
          <p:nvPr/>
        </p:nvSpPr>
        <p:spPr>
          <a:xfrm flipV="1">
            <a:off x="8447258" y="4518677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863898" y="4863823"/>
            <a:ext cx="4845330" cy="484533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" name="Line"/>
          <p:cNvSpPr/>
          <p:nvPr/>
        </p:nvSpPr>
        <p:spPr>
          <a:xfrm flipV="1">
            <a:off x="8029001" y="4518676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" name="Line"/>
          <p:cNvSpPr/>
          <p:nvPr/>
        </p:nvSpPr>
        <p:spPr>
          <a:xfrm flipV="1">
            <a:off x="9697177" y="5697624"/>
            <a:ext cx="4011530" cy="40115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4" name="Line"/>
          <p:cNvSpPr/>
          <p:nvPr/>
        </p:nvSpPr>
        <p:spPr>
          <a:xfrm flipV="1">
            <a:off x="10113816" y="6112573"/>
            <a:ext cx="3596580" cy="35965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5" name="Line"/>
          <p:cNvSpPr/>
          <p:nvPr/>
        </p:nvSpPr>
        <p:spPr>
          <a:xfrm flipV="1">
            <a:off x="10530455" y="6531225"/>
            <a:ext cx="3177929" cy="31779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9280537" y="5280178"/>
            <a:ext cx="4428976" cy="44289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7" name="Line"/>
          <p:cNvSpPr/>
          <p:nvPr/>
        </p:nvSpPr>
        <p:spPr>
          <a:xfrm flipV="1">
            <a:off x="11363734" y="7361967"/>
            <a:ext cx="2347186" cy="23471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1780374" y="7779392"/>
            <a:ext cx="1929762" cy="19297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9" name="Line"/>
          <p:cNvSpPr/>
          <p:nvPr/>
        </p:nvSpPr>
        <p:spPr>
          <a:xfrm flipV="1">
            <a:off x="10947095" y="6947194"/>
            <a:ext cx="2761960" cy="276196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0" name="Line"/>
          <p:cNvSpPr/>
          <p:nvPr/>
        </p:nvSpPr>
        <p:spPr>
          <a:xfrm flipV="1">
            <a:off x="12613652" y="8613020"/>
            <a:ext cx="1096134" cy="10961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1" name="Line"/>
          <p:cNvSpPr/>
          <p:nvPr/>
        </p:nvSpPr>
        <p:spPr>
          <a:xfrm flipV="1">
            <a:off x="13030292" y="9025005"/>
            <a:ext cx="684148" cy="68414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" name="Line"/>
          <p:cNvSpPr/>
          <p:nvPr/>
        </p:nvSpPr>
        <p:spPr>
          <a:xfrm flipV="1">
            <a:off x="13446931" y="9442599"/>
            <a:ext cx="266555" cy="26655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" name="Line"/>
          <p:cNvSpPr/>
          <p:nvPr/>
        </p:nvSpPr>
        <p:spPr>
          <a:xfrm flipV="1">
            <a:off x="12197013" y="8192970"/>
            <a:ext cx="1516184" cy="15161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204" name="envelope.png" descr="envelo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111" y="11396450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ich@posit.co"/>
          <p:cNvSpPr txBox="1"/>
          <p:nvPr/>
        </p:nvSpPr>
        <p:spPr>
          <a:xfrm>
            <a:off x="2601990" y="11498050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rich@posit.co</a:t>
            </a:r>
          </a:p>
        </p:txBody>
      </p:sp>
      <p:pic>
        <p:nvPicPr>
          <p:cNvPr id="206" name="github.png" descr="githu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811" y="10260600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ich-iannone"/>
          <p:cNvSpPr txBox="1"/>
          <p:nvPr/>
        </p:nvSpPr>
        <p:spPr>
          <a:xfrm>
            <a:off x="2601990" y="10362200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rich-iannone</a:t>
            </a:r>
          </a:p>
        </p:txBody>
      </p:sp>
      <p:sp>
        <p:nvSpPr>
          <p:cNvPr id="208" name="Line"/>
          <p:cNvSpPr/>
          <p:nvPr/>
        </p:nvSpPr>
        <p:spPr>
          <a:xfrm flipV="1">
            <a:off x="13709755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9" name="Line"/>
          <p:cNvSpPr/>
          <p:nvPr/>
        </p:nvSpPr>
        <p:spPr>
          <a:xfrm>
            <a:off x="1103788" y="9885803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0" name="Line"/>
          <p:cNvSpPr/>
          <p:nvPr/>
        </p:nvSpPr>
        <p:spPr>
          <a:xfrm>
            <a:off x="1103788" y="9711487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1" name="Line"/>
          <p:cNvSpPr/>
          <p:nvPr/>
        </p:nvSpPr>
        <p:spPr>
          <a:xfrm flipV="1">
            <a:off x="1089801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1103788" y="451221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3" name="Open Call for…"/>
          <p:cNvSpPr txBox="1"/>
          <p:nvPr/>
        </p:nvSpPr>
        <p:spPr>
          <a:xfrm>
            <a:off x="1253147" y="822030"/>
            <a:ext cx="12443910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Open Call for</a:t>
            </a:r>
          </a:p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Open Source</a:t>
            </a:r>
          </a:p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Collaboration</a:t>
            </a:r>
          </a:p>
        </p:txBody>
      </p:sp>
      <p:sp>
        <p:nvSpPr>
          <p:cNvPr id="214" name="Rectangle"/>
          <p:cNvSpPr/>
          <p:nvPr/>
        </p:nvSpPr>
        <p:spPr>
          <a:xfrm>
            <a:off x="14131849" y="4422638"/>
            <a:ext cx="1760355" cy="556475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28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9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9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9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93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294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295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29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0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9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0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2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03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04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05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30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1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0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1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12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13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14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15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  <p:sp>
        <p:nvSpPr>
          <p:cNvPr id="316" name="— got really good at my role because of this; OS work became more general"/>
          <p:cNvSpPr txBox="1"/>
          <p:nvPr/>
        </p:nvSpPr>
        <p:spPr>
          <a:xfrm>
            <a:off x="2242238" y="741231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got really good at my role because of this; OS work became more general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31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2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2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2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3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24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25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26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  <p:sp>
        <p:nvSpPr>
          <p:cNvPr id="327" name="— got really good at my role because of this; OS work became more general"/>
          <p:cNvSpPr txBox="1"/>
          <p:nvPr/>
        </p:nvSpPr>
        <p:spPr>
          <a:xfrm>
            <a:off x="2242238" y="741231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got really good at my role because of this; OS work became more general</a:t>
            </a:r>
          </a:p>
        </p:txBody>
      </p:sp>
      <p:sp>
        <p:nvSpPr>
          <p:cNvPr id="328" name="— I eventually learned more about software engineering, applied those skills"/>
          <p:cNvSpPr txBox="1"/>
          <p:nvPr/>
        </p:nvSpPr>
        <p:spPr>
          <a:xfrm>
            <a:off x="2242238" y="844389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I eventually learned more about software engineering, applied those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331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3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32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3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35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36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37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38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  <p:sp>
        <p:nvSpPr>
          <p:cNvPr id="339" name="— got really good at my role because of this; OS work became more general"/>
          <p:cNvSpPr txBox="1"/>
          <p:nvPr/>
        </p:nvSpPr>
        <p:spPr>
          <a:xfrm>
            <a:off x="2242238" y="741231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got really good at my role because of this; OS work became more general</a:t>
            </a:r>
          </a:p>
        </p:txBody>
      </p:sp>
      <p:sp>
        <p:nvSpPr>
          <p:cNvPr id="340" name="— I eventually learned more about software engineering, applied those skills"/>
          <p:cNvSpPr txBox="1"/>
          <p:nvPr/>
        </p:nvSpPr>
        <p:spPr>
          <a:xfrm>
            <a:off x="2242238" y="844389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I eventually learned more about software engineering, applied those skills</a:t>
            </a:r>
          </a:p>
        </p:txBody>
      </p:sp>
      <p:sp>
        <p:nvSpPr>
          <p:cNvPr id="341" name="— was interacting with hundreds of individuals, mainly on GH and social media"/>
          <p:cNvSpPr txBox="1"/>
          <p:nvPr/>
        </p:nvSpPr>
        <p:spPr>
          <a:xfrm>
            <a:off x="2242238" y="9475465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was interacting with hundreds of individuals, mainly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 and social media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34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4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4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4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8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49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50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51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  <p:sp>
        <p:nvSpPr>
          <p:cNvPr id="352" name="— got really good at my role because of this; OS work became more general"/>
          <p:cNvSpPr txBox="1"/>
          <p:nvPr/>
        </p:nvSpPr>
        <p:spPr>
          <a:xfrm>
            <a:off x="2242238" y="741231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got really good at my role because of this; OS work became more general</a:t>
            </a:r>
          </a:p>
        </p:txBody>
      </p:sp>
      <p:sp>
        <p:nvSpPr>
          <p:cNvPr id="353" name="— I eventually learned more about software engineering, applied those skills"/>
          <p:cNvSpPr txBox="1"/>
          <p:nvPr/>
        </p:nvSpPr>
        <p:spPr>
          <a:xfrm>
            <a:off x="2242238" y="844389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I eventually learned more about software engineering, applied those skills</a:t>
            </a:r>
          </a:p>
        </p:txBody>
      </p:sp>
      <p:sp>
        <p:nvSpPr>
          <p:cNvPr id="354" name="— was interacting with hundreds of individuals, mainly on GH and social media"/>
          <p:cNvSpPr txBox="1"/>
          <p:nvPr/>
        </p:nvSpPr>
        <p:spPr>
          <a:xfrm>
            <a:off x="2242238" y="9475465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was interacting with hundreds of individuals, mainly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 and social media</a:t>
            </a:r>
          </a:p>
        </p:txBody>
      </p:sp>
      <p:sp>
        <p:nvSpPr>
          <p:cNvPr id="355" name="— worked as an machine learning engineer and later as a data scientist"/>
          <p:cNvSpPr txBox="1"/>
          <p:nvPr/>
        </p:nvSpPr>
        <p:spPr>
          <a:xfrm>
            <a:off x="2242238" y="10507048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worked as an machine learning engineer and later as a data scientist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35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6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5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6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62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363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  <p:sp>
        <p:nvSpPr>
          <p:cNvPr id="364" name="— wrote lots of scripts to better create inputs for atmospheric modeling"/>
          <p:cNvSpPr txBox="1"/>
          <p:nvPr/>
        </p:nvSpPr>
        <p:spPr>
          <a:xfrm>
            <a:off x="2242238" y="5349152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wrote lots of scripts to better create inputs for atmospheric modeling </a:t>
            </a:r>
          </a:p>
        </p:txBody>
      </p:sp>
      <p:sp>
        <p:nvSpPr>
          <p:cNvPr id="365" name="— started writing packages (for work) and hosting the work on GitHub (GH)"/>
          <p:cNvSpPr txBox="1"/>
          <p:nvPr/>
        </p:nvSpPr>
        <p:spPr>
          <a:xfrm>
            <a:off x="2242238" y="6380726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started writing packages (for work) and hosting the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(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)</a:t>
            </a:r>
          </a:p>
        </p:txBody>
      </p:sp>
      <p:sp>
        <p:nvSpPr>
          <p:cNvPr id="366" name="— got really good at my role because of this; OS work became more general"/>
          <p:cNvSpPr txBox="1"/>
          <p:nvPr/>
        </p:nvSpPr>
        <p:spPr>
          <a:xfrm>
            <a:off x="2242238" y="741231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got really good at my role because of this; OS work became more general</a:t>
            </a:r>
          </a:p>
        </p:txBody>
      </p:sp>
      <p:sp>
        <p:nvSpPr>
          <p:cNvPr id="367" name="— I eventually learned more about software engineering, applied those skills"/>
          <p:cNvSpPr txBox="1"/>
          <p:nvPr/>
        </p:nvSpPr>
        <p:spPr>
          <a:xfrm>
            <a:off x="2242238" y="844389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I eventually learned more about software engineering, applied those skills</a:t>
            </a:r>
          </a:p>
        </p:txBody>
      </p:sp>
      <p:sp>
        <p:nvSpPr>
          <p:cNvPr id="368" name="— was interacting with hundreds of individuals, mainly on GH and social media"/>
          <p:cNvSpPr txBox="1"/>
          <p:nvPr/>
        </p:nvSpPr>
        <p:spPr>
          <a:xfrm>
            <a:off x="2242238" y="9475465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was interacting with hundreds of individuals, mainly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GH</a:t>
            </a:r>
            <a:r>
              <a:t> and social media</a:t>
            </a:r>
          </a:p>
        </p:txBody>
      </p:sp>
      <p:sp>
        <p:nvSpPr>
          <p:cNvPr id="369" name="— worked as an machine learning engineer and later as a data scientist"/>
          <p:cNvSpPr txBox="1"/>
          <p:nvPr/>
        </p:nvSpPr>
        <p:spPr>
          <a:xfrm>
            <a:off x="2242238" y="10507048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worked as an machine learning engineer and later as a data scientist</a:t>
            </a:r>
          </a:p>
        </p:txBody>
      </p:sp>
      <p:sp>
        <p:nvSpPr>
          <p:cNvPr id="370" name="— got a role at RStudio (now Posit) on account of my experience"/>
          <p:cNvSpPr txBox="1"/>
          <p:nvPr/>
        </p:nvSpPr>
        <p:spPr>
          <a:xfrm>
            <a:off x="2242238" y="11538623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got a role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 (now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) on account of my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What I got out of all that.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What I got out of all that.</a:t>
            </a:r>
          </a:p>
        </p:txBody>
      </p:sp>
      <p:sp>
        <p:nvSpPr>
          <p:cNvPr id="373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76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74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7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77" name="WHAT I GAINED:"/>
          <p:cNvSpPr txBox="1"/>
          <p:nvPr/>
        </p:nvSpPr>
        <p:spPr>
          <a:xfrm>
            <a:off x="2337198" y="3020510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WHAT I GAINED:</a:t>
            </a:r>
          </a:p>
        </p:txBody>
      </p:sp>
      <p:grpSp>
        <p:nvGrpSpPr>
          <p:cNvPr id="381" name="Group"/>
          <p:cNvGrpSpPr/>
          <p:nvPr/>
        </p:nvGrpSpPr>
        <p:grpSpPr>
          <a:xfrm>
            <a:off x="10913949" y="4328586"/>
            <a:ext cx="11530997" cy="3550031"/>
            <a:chOff x="0" y="0"/>
            <a:chExt cx="11530996" cy="3550030"/>
          </a:xfrm>
        </p:grpSpPr>
        <p:sp>
          <p:nvSpPr>
            <p:cNvPr id="378" name="Rectangle"/>
            <p:cNvSpPr/>
            <p:nvPr/>
          </p:nvSpPr>
          <p:spPr>
            <a:xfrm>
              <a:off x="-1" y="0"/>
              <a:ext cx="11530998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" name="Line"/>
            <p:cNvSpPr/>
            <p:nvPr/>
          </p:nvSpPr>
          <p:spPr>
            <a:xfrm>
              <a:off x="10806" y="12700"/>
              <a:ext cx="1150938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0" name="Line"/>
            <p:cNvSpPr/>
            <p:nvPr/>
          </p:nvSpPr>
          <p:spPr>
            <a:xfrm>
              <a:off x="10806" y="3550030"/>
              <a:ext cx="115093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2" name="Employable Skills"/>
          <p:cNvSpPr txBox="1"/>
          <p:nvPr/>
        </p:nvSpPr>
        <p:spPr>
          <a:xfrm>
            <a:off x="11337621" y="4637477"/>
            <a:ext cx="573651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Employable Skills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1976392" y="4328586"/>
            <a:ext cx="8364822" cy="3550031"/>
            <a:chOff x="0" y="0"/>
            <a:chExt cx="8364821" cy="3550030"/>
          </a:xfrm>
        </p:grpSpPr>
        <p:sp>
          <p:nvSpPr>
            <p:cNvPr id="383" name="Rectangle"/>
            <p:cNvSpPr/>
            <p:nvPr/>
          </p:nvSpPr>
          <p:spPr>
            <a:xfrm>
              <a:off x="-1" y="0"/>
              <a:ext cx="8364823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4" name="Line"/>
            <p:cNvSpPr/>
            <p:nvPr/>
          </p:nvSpPr>
          <p:spPr>
            <a:xfrm>
              <a:off x="7839" y="12700"/>
              <a:ext cx="834914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>
              <a:off x="7839" y="3550030"/>
              <a:ext cx="834914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7" name="Satisfying Work"/>
          <p:cNvSpPr txBox="1"/>
          <p:nvPr/>
        </p:nvSpPr>
        <p:spPr>
          <a:xfrm>
            <a:off x="2362569" y="46374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Satisfying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What I got out of all that.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What I got out of all that.</a:t>
            </a:r>
          </a:p>
        </p:txBody>
      </p:sp>
      <p:sp>
        <p:nvSpPr>
          <p:cNvPr id="39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9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39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39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94" name="WHAT I GAINED:"/>
          <p:cNvSpPr txBox="1"/>
          <p:nvPr/>
        </p:nvSpPr>
        <p:spPr>
          <a:xfrm>
            <a:off x="2337198" y="3020510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WHAT I GAINED:</a:t>
            </a:r>
          </a:p>
        </p:txBody>
      </p:sp>
      <p:grpSp>
        <p:nvGrpSpPr>
          <p:cNvPr id="398" name="Group"/>
          <p:cNvGrpSpPr/>
          <p:nvPr/>
        </p:nvGrpSpPr>
        <p:grpSpPr>
          <a:xfrm>
            <a:off x="10913949" y="4328586"/>
            <a:ext cx="11530997" cy="3550031"/>
            <a:chOff x="0" y="0"/>
            <a:chExt cx="11530996" cy="3550030"/>
          </a:xfrm>
        </p:grpSpPr>
        <p:sp>
          <p:nvSpPr>
            <p:cNvPr id="395" name="Rectangle"/>
            <p:cNvSpPr/>
            <p:nvPr/>
          </p:nvSpPr>
          <p:spPr>
            <a:xfrm>
              <a:off x="-1" y="0"/>
              <a:ext cx="11530998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>
              <a:off x="10806" y="12700"/>
              <a:ext cx="1150938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>
              <a:off x="10806" y="3550030"/>
              <a:ext cx="115093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99" name="Employable Skills"/>
          <p:cNvSpPr txBox="1"/>
          <p:nvPr/>
        </p:nvSpPr>
        <p:spPr>
          <a:xfrm>
            <a:off x="11337621" y="4637477"/>
            <a:ext cx="573651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Employable Skills</a:t>
            </a:r>
          </a:p>
        </p:txBody>
      </p:sp>
      <p:grpSp>
        <p:nvGrpSpPr>
          <p:cNvPr id="403" name="Group"/>
          <p:cNvGrpSpPr/>
          <p:nvPr/>
        </p:nvGrpSpPr>
        <p:grpSpPr>
          <a:xfrm>
            <a:off x="1976392" y="4328586"/>
            <a:ext cx="8364822" cy="3550031"/>
            <a:chOff x="0" y="0"/>
            <a:chExt cx="8364821" cy="3550030"/>
          </a:xfrm>
        </p:grpSpPr>
        <p:sp>
          <p:nvSpPr>
            <p:cNvPr id="400" name="Rectangle"/>
            <p:cNvSpPr/>
            <p:nvPr/>
          </p:nvSpPr>
          <p:spPr>
            <a:xfrm>
              <a:off x="-1" y="0"/>
              <a:ext cx="8364823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1" name="Line"/>
            <p:cNvSpPr/>
            <p:nvPr/>
          </p:nvSpPr>
          <p:spPr>
            <a:xfrm>
              <a:off x="7839" y="12700"/>
              <a:ext cx="834914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02" name="Line"/>
            <p:cNvSpPr/>
            <p:nvPr/>
          </p:nvSpPr>
          <p:spPr>
            <a:xfrm>
              <a:off x="7839" y="3550030"/>
              <a:ext cx="834914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4" name="Satisfying Work"/>
          <p:cNvSpPr txBox="1"/>
          <p:nvPr/>
        </p:nvSpPr>
        <p:spPr>
          <a:xfrm>
            <a:off x="2362569" y="46374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Satisfying Work</a:t>
            </a:r>
          </a:p>
        </p:txBody>
      </p:sp>
      <p:sp>
        <p:nvSpPr>
          <p:cNvPr id="405" name="— making useful things"/>
          <p:cNvSpPr txBox="1"/>
          <p:nvPr/>
        </p:nvSpPr>
        <p:spPr>
          <a:xfrm>
            <a:off x="2468571" y="5570446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making useful things</a:t>
            </a:r>
          </a:p>
        </p:txBody>
      </p:sp>
      <p:sp>
        <p:nvSpPr>
          <p:cNvPr id="406" name="— move at your own pace"/>
          <p:cNvSpPr txBox="1"/>
          <p:nvPr/>
        </p:nvSpPr>
        <p:spPr>
          <a:xfrm>
            <a:off x="2468571" y="6457950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move at your own pace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What I got out of all that.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What I got out of all that.</a:t>
            </a:r>
          </a:p>
        </p:txBody>
      </p:sp>
      <p:sp>
        <p:nvSpPr>
          <p:cNvPr id="40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1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41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41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13" name="WHAT I GAINED:"/>
          <p:cNvSpPr txBox="1"/>
          <p:nvPr/>
        </p:nvSpPr>
        <p:spPr>
          <a:xfrm>
            <a:off x="2337198" y="3020510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WHAT I GAINED: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10913949" y="4328586"/>
            <a:ext cx="11530997" cy="3550031"/>
            <a:chOff x="0" y="0"/>
            <a:chExt cx="11530996" cy="3550030"/>
          </a:xfrm>
        </p:grpSpPr>
        <p:sp>
          <p:nvSpPr>
            <p:cNvPr id="414" name="Rectangle"/>
            <p:cNvSpPr/>
            <p:nvPr/>
          </p:nvSpPr>
          <p:spPr>
            <a:xfrm>
              <a:off x="-1" y="0"/>
              <a:ext cx="11530998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5" name="Line"/>
            <p:cNvSpPr/>
            <p:nvPr/>
          </p:nvSpPr>
          <p:spPr>
            <a:xfrm>
              <a:off x="10806" y="12700"/>
              <a:ext cx="1150938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16" name="Line"/>
            <p:cNvSpPr/>
            <p:nvPr/>
          </p:nvSpPr>
          <p:spPr>
            <a:xfrm>
              <a:off x="10806" y="3550030"/>
              <a:ext cx="115093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18" name="Employable Skills"/>
          <p:cNvSpPr txBox="1"/>
          <p:nvPr/>
        </p:nvSpPr>
        <p:spPr>
          <a:xfrm>
            <a:off x="11337621" y="4637477"/>
            <a:ext cx="573651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Employable Skills</a:t>
            </a:r>
          </a:p>
        </p:txBody>
      </p:sp>
      <p:grpSp>
        <p:nvGrpSpPr>
          <p:cNvPr id="422" name="Group"/>
          <p:cNvGrpSpPr/>
          <p:nvPr/>
        </p:nvGrpSpPr>
        <p:grpSpPr>
          <a:xfrm>
            <a:off x="1976392" y="4328586"/>
            <a:ext cx="8364822" cy="3550031"/>
            <a:chOff x="0" y="0"/>
            <a:chExt cx="8364821" cy="3550030"/>
          </a:xfrm>
        </p:grpSpPr>
        <p:sp>
          <p:nvSpPr>
            <p:cNvPr id="419" name="Rectangle"/>
            <p:cNvSpPr/>
            <p:nvPr/>
          </p:nvSpPr>
          <p:spPr>
            <a:xfrm>
              <a:off x="-1" y="0"/>
              <a:ext cx="8364823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>
              <a:off x="7839" y="12700"/>
              <a:ext cx="834914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>
              <a:off x="7839" y="3550030"/>
              <a:ext cx="834914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3" name="Satisfying Work"/>
          <p:cNvSpPr txBox="1"/>
          <p:nvPr/>
        </p:nvSpPr>
        <p:spPr>
          <a:xfrm>
            <a:off x="2362569" y="46374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Satisfying Work</a:t>
            </a:r>
          </a:p>
        </p:txBody>
      </p:sp>
      <p:sp>
        <p:nvSpPr>
          <p:cNvPr id="424" name="— making useful things"/>
          <p:cNvSpPr txBox="1"/>
          <p:nvPr/>
        </p:nvSpPr>
        <p:spPr>
          <a:xfrm>
            <a:off x="2468571" y="5570446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making useful things</a:t>
            </a:r>
          </a:p>
        </p:txBody>
      </p:sp>
      <p:sp>
        <p:nvSpPr>
          <p:cNvPr id="425" name="— move at your own pace"/>
          <p:cNvSpPr txBox="1"/>
          <p:nvPr/>
        </p:nvSpPr>
        <p:spPr>
          <a:xfrm>
            <a:off x="2468571" y="6457950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move at your own pace</a:t>
            </a:r>
          </a:p>
        </p:txBody>
      </p:sp>
      <p:sp>
        <p:nvSpPr>
          <p:cNvPr id="426" name="— programming skills useful at work"/>
          <p:cNvSpPr txBox="1"/>
          <p:nvPr/>
        </p:nvSpPr>
        <p:spPr>
          <a:xfrm>
            <a:off x="11355997" y="5570446"/>
            <a:ext cx="102230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programming skills useful at work</a:t>
            </a:r>
          </a:p>
        </p:txBody>
      </p:sp>
      <p:sp>
        <p:nvSpPr>
          <p:cNvPr id="427" name="— skills associated with large projects"/>
          <p:cNvSpPr txBox="1"/>
          <p:nvPr/>
        </p:nvSpPr>
        <p:spPr>
          <a:xfrm>
            <a:off x="11355997" y="6457950"/>
            <a:ext cx="102230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skills associated with large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1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1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1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1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What I got out of all that.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What I got out of all that.</a:t>
            </a:r>
          </a:p>
        </p:txBody>
      </p:sp>
      <p:sp>
        <p:nvSpPr>
          <p:cNvPr id="43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3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43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43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1966699" y="8695485"/>
            <a:ext cx="20450602" cy="3550031"/>
            <a:chOff x="0" y="0"/>
            <a:chExt cx="20450601" cy="3550030"/>
          </a:xfrm>
        </p:grpSpPr>
        <p:sp>
          <p:nvSpPr>
            <p:cNvPr id="434" name="Rectangle"/>
            <p:cNvSpPr/>
            <p:nvPr/>
          </p:nvSpPr>
          <p:spPr>
            <a:xfrm>
              <a:off x="-1" y="0"/>
              <a:ext cx="20450603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5" name="Line"/>
            <p:cNvSpPr/>
            <p:nvPr/>
          </p:nvSpPr>
          <p:spPr>
            <a:xfrm>
              <a:off x="19165" y="12700"/>
              <a:ext cx="20412268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36" name="Line"/>
            <p:cNvSpPr/>
            <p:nvPr/>
          </p:nvSpPr>
          <p:spPr>
            <a:xfrm>
              <a:off x="19165" y="3550030"/>
              <a:ext cx="20412268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38" name="WHAT I GAINED:"/>
          <p:cNvSpPr txBox="1"/>
          <p:nvPr/>
        </p:nvSpPr>
        <p:spPr>
          <a:xfrm>
            <a:off x="2337198" y="3020510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WHAT I GAINED:</a:t>
            </a:r>
          </a:p>
        </p:txBody>
      </p:sp>
      <p:sp>
        <p:nvSpPr>
          <p:cNvPr id="439" name="Friends Along the Way"/>
          <p:cNvSpPr txBox="1"/>
          <p:nvPr/>
        </p:nvSpPr>
        <p:spPr>
          <a:xfrm>
            <a:off x="2346810" y="9004375"/>
            <a:ext cx="5736518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Friends Along the Way</a:t>
            </a:r>
          </a:p>
        </p:txBody>
      </p:sp>
      <p:grpSp>
        <p:nvGrpSpPr>
          <p:cNvPr id="443" name="Group"/>
          <p:cNvGrpSpPr/>
          <p:nvPr/>
        </p:nvGrpSpPr>
        <p:grpSpPr>
          <a:xfrm>
            <a:off x="10913949" y="4328586"/>
            <a:ext cx="11530997" cy="3550031"/>
            <a:chOff x="0" y="0"/>
            <a:chExt cx="11530996" cy="3550030"/>
          </a:xfrm>
        </p:grpSpPr>
        <p:sp>
          <p:nvSpPr>
            <p:cNvPr id="440" name="Rectangle"/>
            <p:cNvSpPr/>
            <p:nvPr/>
          </p:nvSpPr>
          <p:spPr>
            <a:xfrm>
              <a:off x="-1" y="0"/>
              <a:ext cx="11530998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1" name="Line"/>
            <p:cNvSpPr/>
            <p:nvPr/>
          </p:nvSpPr>
          <p:spPr>
            <a:xfrm>
              <a:off x="10806" y="12700"/>
              <a:ext cx="1150938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2" name="Line"/>
            <p:cNvSpPr/>
            <p:nvPr/>
          </p:nvSpPr>
          <p:spPr>
            <a:xfrm>
              <a:off x="10806" y="3550030"/>
              <a:ext cx="1150938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44" name="Employable Skills"/>
          <p:cNvSpPr txBox="1"/>
          <p:nvPr/>
        </p:nvSpPr>
        <p:spPr>
          <a:xfrm>
            <a:off x="11337621" y="4637477"/>
            <a:ext cx="573651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Employable Skills</a:t>
            </a:r>
          </a:p>
        </p:txBody>
      </p:sp>
      <p:grpSp>
        <p:nvGrpSpPr>
          <p:cNvPr id="448" name="Group"/>
          <p:cNvGrpSpPr/>
          <p:nvPr/>
        </p:nvGrpSpPr>
        <p:grpSpPr>
          <a:xfrm>
            <a:off x="1976392" y="4328586"/>
            <a:ext cx="8364822" cy="3550031"/>
            <a:chOff x="0" y="0"/>
            <a:chExt cx="8364821" cy="3550030"/>
          </a:xfrm>
        </p:grpSpPr>
        <p:sp>
          <p:nvSpPr>
            <p:cNvPr id="445" name="Rectangle"/>
            <p:cNvSpPr/>
            <p:nvPr/>
          </p:nvSpPr>
          <p:spPr>
            <a:xfrm>
              <a:off x="-1" y="0"/>
              <a:ext cx="8364823" cy="3535682"/>
            </a:xfrm>
            <a:prstGeom prst="rect">
              <a:avLst/>
            </a:prstGeom>
            <a:solidFill>
              <a:srgbClr val="F4F5F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>
              <a:off x="7839" y="12700"/>
              <a:ext cx="8349143" cy="0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47" name="Line"/>
            <p:cNvSpPr/>
            <p:nvPr/>
          </p:nvSpPr>
          <p:spPr>
            <a:xfrm>
              <a:off x="7839" y="3550030"/>
              <a:ext cx="8349143" cy="1"/>
            </a:xfrm>
            <a:prstGeom prst="line">
              <a:avLst/>
            </a:prstGeom>
            <a:noFill/>
            <a:ln w="2540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49" name="Satisfying Work"/>
          <p:cNvSpPr txBox="1"/>
          <p:nvPr/>
        </p:nvSpPr>
        <p:spPr>
          <a:xfrm>
            <a:off x="2362569" y="46374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Satisfying Work</a:t>
            </a:r>
          </a:p>
        </p:txBody>
      </p:sp>
      <p:sp>
        <p:nvSpPr>
          <p:cNvPr id="450" name="— in OS work you can interact with dozens of people, in positive ways"/>
          <p:cNvSpPr txBox="1"/>
          <p:nvPr/>
        </p:nvSpPr>
        <p:spPr>
          <a:xfrm>
            <a:off x="2468571" y="9823659"/>
            <a:ext cx="1981428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in OS work you can interact with dozens of people, in positive ways</a:t>
            </a:r>
          </a:p>
        </p:txBody>
      </p:sp>
      <p:sp>
        <p:nvSpPr>
          <p:cNvPr id="451" name="— opportunities to meet people at conferences, meetings; work with them"/>
          <p:cNvSpPr txBox="1"/>
          <p:nvPr/>
        </p:nvSpPr>
        <p:spPr>
          <a:xfrm>
            <a:off x="2468571" y="10744541"/>
            <a:ext cx="1981428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opportunities to meet people at conferences, meetings; work with them</a:t>
            </a:r>
          </a:p>
        </p:txBody>
      </p:sp>
      <p:sp>
        <p:nvSpPr>
          <p:cNvPr id="452" name="— making useful things"/>
          <p:cNvSpPr txBox="1"/>
          <p:nvPr/>
        </p:nvSpPr>
        <p:spPr>
          <a:xfrm>
            <a:off x="2468571" y="5570446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making useful things</a:t>
            </a:r>
          </a:p>
        </p:txBody>
      </p:sp>
      <p:sp>
        <p:nvSpPr>
          <p:cNvPr id="453" name="— move at your own pace"/>
          <p:cNvSpPr txBox="1"/>
          <p:nvPr/>
        </p:nvSpPr>
        <p:spPr>
          <a:xfrm>
            <a:off x="2468571" y="6457950"/>
            <a:ext cx="82551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move at your own pace</a:t>
            </a:r>
          </a:p>
        </p:txBody>
      </p:sp>
      <p:sp>
        <p:nvSpPr>
          <p:cNvPr id="454" name="— programming skills useful at work"/>
          <p:cNvSpPr txBox="1"/>
          <p:nvPr/>
        </p:nvSpPr>
        <p:spPr>
          <a:xfrm>
            <a:off x="11355997" y="5570446"/>
            <a:ext cx="102230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programming skills useful at work</a:t>
            </a:r>
          </a:p>
        </p:txBody>
      </p:sp>
      <p:sp>
        <p:nvSpPr>
          <p:cNvPr id="455" name="— skills associated with large projects"/>
          <p:cNvSpPr txBox="1"/>
          <p:nvPr/>
        </p:nvSpPr>
        <p:spPr>
          <a:xfrm>
            <a:off x="11355997" y="6457950"/>
            <a:ext cx="10223052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skills associated with large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45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6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45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46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62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grpSp>
        <p:nvGrpSpPr>
          <p:cNvPr id="465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463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46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66" name="Rectangle"/>
          <p:cNvSpPr/>
          <p:nvPr/>
        </p:nvSpPr>
        <p:spPr>
          <a:xfrm>
            <a:off x="1852515" y="4530751"/>
            <a:ext cx="20678971" cy="7855815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67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15039" y="4648458"/>
            <a:ext cx="3777573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54032" y="4648458"/>
            <a:ext cx="3776313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68487" y="4648458"/>
            <a:ext cx="3798806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430755" y="4648458"/>
            <a:ext cx="3776313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gt_logo.png" descr="g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194613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blastula"/>
          <p:cNvSpPr txBox="1"/>
          <p:nvPr/>
        </p:nvSpPr>
        <p:spPr>
          <a:xfrm>
            <a:off x="25741476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473" name="fontawesome"/>
          <p:cNvSpPr txBox="1"/>
          <p:nvPr/>
        </p:nvSpPr>
        <p:spPr>
          <a:xfrm>
            <a:off x="29979838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474" name="gt"/>
          <p:cNvSpPr txBox="1"/>
          <p:nvPr/>
        </p:nvSpPr>
        <p:spPr>
          <a:xfrm>
            <a:off x="34218202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475" name="pointblank"/>
          <p:cNvSpPr txBox="1"/>
          <p:nvPr/>
        </p:nvSpPr>
        <p:spPr>
          <a:xfrm>
            <a:off x="38456564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476" name="bigD"/>
          <p:cNvSpPr txBox="1"/>
          <p:nvPr/>
        </p:nvSpPr>
        <p:spPr>
          <a:xfrm>
            <a:off x="42705542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477" name="HTML emails through R and Posit Connect"/>
          <p:cNvSpPr txBox="1"/>
          <p:nvPr/>
        </p:nvSpPr>
        <p:spPr>
          <a:xfrm>
            <a:off x="25774752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478" name="Easily insert icons in reports and Shiny apps"/>
          <p:cNvSpPr txBox="1"/>
          <p:nvPr/>
        </p:nvSpPr>
        <p:spPr>
          <a:xfrm>
            <a:off x="30013113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479" name="Create tables for reports and other applications"/>
          <p:cNvSpPr txBox="1"/>
          <p:nvPr/>
        </p:nvSpPr>
        <p:spPr>
          <a:xfrm>
            <a:off x="34211871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sp>
        <p:nvSpPr>
          <p:cNvPr id="480" name="Ensure data correctness, make data docs"/>
          <p:cNvSpPr txBox="1"/>
          <p:nvPr/>
        </p:nvSpPr>
        <p:spPr>
          <a:xfrm>
            <a:off x="38410632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481" name="Advanced formatting of dates and times"/>
          <p:cNvSpPr txBox="1"/>
          <p:nvPr/>
        </p:nvSpPr>
        <p:spPr>
          <a:xfrm>
            <a:off x="42738817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48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8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48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48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88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pic>
        <p:nvPicPr>
          <p:cNvPr id="489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873" y="4648458"/>
            <a:ext cx="3777572" cy="4357552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blastula"/>
          <p:cNvSpPr txBox="1"/>
          <p:nvPr/>
        </p:nvSpPr>
        <p:spPr>
          <a:xfrm>
            <a:off x="184231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491" name="HTML emails through R and Posit Connect"/>
          <p:cNvSpPr txBox="1"/>
          <p:nvPr/>
        </p:nvSpPr>
        <p:spPr>
          <a:xfrm>
            <a:off x="187558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grpSp>
        <p:nvGrpSpPr>
          <p:cNvPr id="494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492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49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95" name="Rectangle"/>
          <p:cNvSpPr/>
          <p:nvPr/>
        </p:nvSpPr>
        <p:spPr>
          <a:xfrm>
            <a:off x="1852515" y="14803651"/>
            <a:ext cx="20678971" cy="7855814"/>
          </a:xfrm>
          <a:prstGeom prst="rect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96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84207" y="4648458"/>
            <a:ext cx="3776313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298660" y="4648458"/>
            <a:ext cx="3798807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60928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gt_logo.png" descr="g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824787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fontawesome"/>
          <p:cNvSpPr txBox="1"/>
          <p:nvPr/>
        </p:nvSpPr>
        <p:spPr>
          <a:xfrm>
            <a:off x="25610013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501" name="gt"/>
          <p:cNvSpPr txBox="1"/>
          <p:nvPr/>
        </p:nvSpPr>
        <p:spPr>
          <a:xfrm>
            <a:off x="29848376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502" name="pointblank"/>
          <p:cNvSpPr txBox="1"/>
          <p:nvPr/>
        </p:nvSpPr>
        <p:spPr>
          <a:xfrm>
            <a:off x="34086737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503" name="bigD"/>
          <p:cNvSpPr txBox="1"/>
          <p:nvPr/>
        </p:nvSpPr>
        <p:spPr>
          <a:xfrm>
            <a:off x="38335715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504" name="Easily insert icons in reports and Shiny apps"/>
          <p:cNvSpPr txBox="1"/>
          <p:nvPr/>
        </p:nvSpPr>
        <p:spPr>
          <a:xfrm>
            <a:off x="25643289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505" name="Create tables for reports and other applications"/>
          <p:cNvSpPr txBox="1"/>
          <p:nvPr/>
        </p:nvSpPr>
        <p:spPr>
          <a:xfrm>
            <a:off x="29842045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sp>
        <p:nvSpPr>
          <p:cNvPr id="506" name="Ensure data correctness, make data docs"/>
          <p:cNvSpPr txBox="1"/>
          <p:nvPr/>
        </p:nvSpPr>
        <p:spPr>
          <a:xfrm>
            <a:off x="34040805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507" name="Advanced formatting of dates and times"/>
          <p:cNvSpPr txBox="1"/>
          <p:nvPr/>
        </p:nvSpPr>
        <p:spPr>
          <a:xfrm>
            <a:off x="38368991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51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51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51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51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14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pic>
        <p:nvPicPr>
          <p:cNvPr id="515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873" y="4648458"/>
            <a:ext cx="3777572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864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blastula"/>
          <p:cNvSpPr txBox="1"/>
          <p:nvPr/>
        </p:nvSpPr>
        <p:spPr>
          <a:xfrm>
            <a:off x="184231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518" name="fontawesome"/>
          <p:cNvSpPr txBox="1"/>
          <p:nvPr/>
        </p:nvSpPr>
        <p:spPr>
          <a:xfrm>
            <a:off x="6080672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519" name="HTML emails through R and Posit Connect"/>
          <p:cNvSpPr txBox="1"/>
          <p:nvPr/>
        </p:nvSpPr>
        <p:spPr>
          <a:xfrm>
            <a:off x="187558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520" name="Easily insert icons in reports and Shiny apps"/>
          <p:cNvSpPr txBox="1"/>
          <p:nvPr/>
        </p:nvSpPr>
        <p:spPr>
          <a:xfrm>
            <a:off x="6113946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521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52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524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82784" y="4648458"/>
            <a:ext cx="3798806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45052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gt_logo.png" descr="g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08911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t"/>
          <p:cNvSpPr txBox="1"/>
          <p:nvPr/>
        </p:nvSpPr>
        <p:spPr>
          <a:xfrm>
            <a:off x="2553250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528" name="pointblank"/>
          <p:cNvSpPr txBox="1"/>
          <p:nvPr/>
        </p:nvSpPr>
        <p:spPr>
          <a:xfrm>
            <a:off x="29770861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529" name="bigD"/>
          <p:cNvSpPr txBox="1"/>
          <p:nvPr/>
        </p:nvSpPr>
        <p:spPr>
          <a:xfrm>
            <a:off x="34019839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530" name="Create tables for reports and other applications"/>
          <p:cNvSpPr txBox="1"/>
          <p:nvPr/>
        </p:nvSpPr>
        <p:spPr>
          <a:xfrm>
            <a:off x="25526169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sp>
        <p:nvSpPr>
          <p:cNvPr id="531" name="Ensure data correctness, make data docs"/>
          <p:cNvSpPr txBox="1"/>
          <p:nvPr/>
        </p:nvSpPr>
        <p:spPr>
          <a:xfrm>
            <a:off x="29724929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532" name="Advanced formatting of dates and times"/>
          <p:cNvSpPr txBox="1"/>
          <p:nvPr/>
        </p:nvSpPr>
        <p:spPr>
          <a:xfrm>
            <a:off x="34053115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535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538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536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53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39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pic>
        <p:nvPicPr>
          <p:cNvPr id="54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873" y="4648458"/>
            <a:ext cx="3777572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864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gt_logo.png" descr="gt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95447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blastula"/>
          <p:cNvSpPr txBox="1"/>
          <p:nvPr/>
        </p:nvSpPr>
        <p:spPr>
          <a:xfrm>
            <a:off x="184231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544" name="fontawesome"/>
          <p:cNvSpPr txBox="1"/>
          <p:nvPr/>
        </p:nvSpPr>
        <p:spPr>
          <a:xfrm>
            <a:off x="6080672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545" name="gt"/>
          <p:cNvSpPr txBox="1"/>
          <p:nvPr/>
        </p:nvSpPr>
        <p:spPr>
          <a:xfrm>
            <a:off x="10319034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546" name="HTML emails through R and Posit Connect"/>
          <p:cNvSpPr txBox="1"/>
          <p:nvPr/>
        </p:nvSpPr>
        <p:spPr>
          <a:xfrm>
            <a:off x="187558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547" name="Easily insert icons in reports and Shiny apps"/>
          <p:cNvSpPr txBox="1"/>
          <p:nvPr/>
        </p:nvSpPr>
        <p:spPr>
          <a:xfrm>
            <a:off x="6113946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548" name="Create tables for reports and other applications"/>
          <p:cNvSpPr txBox="1"/>
          <p:nvPr/>
        </p:nvSpPr>
        <p:spPr>
          <a:xfrm>
            <a:off x="10312705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grpSp>
        <p:nvGrpSpPr>
          <p:cNvPr id="551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549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55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552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74805" y="4648458"/>
            <a:ext cx="3798807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37072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pointblank"/>
          <p:cNvSpPr txBox="1"/>
          <p:nvPr/>
        </p:nvSpPr>
        <p:spPr>
          <a:xfrm>
            <a:off x="25562881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555" name="bigD"/>
          <p:cNvSpPr txBox="1"/>
          <p:nvPr/>
        </p:nvSpPr>
        <p:spPr>
          <a:xfrm>
            <a:off x="29811860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556" name="Ensure data correctness, make data docs"/>
          <p:cNvSpPr txBox="1"/>
          <p:nvPr/>
        </p:nvSpPr>
        <p:spPr>
          <a:xfrm>
            <a:off x="25516949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557" name="Advanced formatting of dates and times"/>
          <p:cNvSpPr txBox="1"/>
          <p:nvPr/>
        </p:nvSpPr>
        <p:spPr>
          <a:xfrm>
            <a:off x="29845136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56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56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56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56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64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pic>
        <p:nvPicPr>
          <p:cNvPr id="565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873" y="4648458"/>
            <a:ext cx="3777572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864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31588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gt_logo.png" descr="gt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95447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blastula"/>
          <p:cNvSpPr txBox="1"/>
          <p:nvPr/>
        </p:nvSpPr>
        <p:spPr>
          <a:xfrm>
            <a:off x="184231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570" name="fontawesome"/>
          <p:cNvSpPr txBox="1"/>
          <p:nvPr/>
        </p:nvSpPr>
        <p:spPr>
          <a:xfrm>
            <a:off x="6080672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571" name="gt"/>
          <p:cNvSpPr txBox="1"/>
          <p:nvPr/>
        </p:nvSpPr>
        <p:spPr>
          <a:xfrm>
            <a:off x="10319034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572" name="pointblank"/>
          <p:cNvSpPr txBox="1"/>
          <p:nvPr/>
        </p:nvSpPr>
        <p:spPr>
          <a:xfrm>
            <a:off x="14557396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573" name="HTML emails through R and Posit Connect"/>
          <p:cNvSpPr txBox="1"/>
          <p:nvPr/>
        </p:nvSpPr>
        <p:spPr>
          <a:xfrm>
            <a:off x="187558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574" name="Easily insert icons in reports and Shiny apps"/>
          <p:cNvSpPr txBox="1"/>
          <p:nvPr/>
        </p:nvSpPr>
        <p:spPr>
          <a:xfrm>
            <a:off x="6113946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575" name="Create tables for reports and other applications"/>
          <p:cNvSpPr txBox="1"/>
          <p:nvPr/>
        </p:nvSpPr>
        <p:spPr>
          <a:xfrm>
            <a:off x="10312705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sp>
        <p:nvSpPr>
          <p:cNvPr id="576" name="Ensure data correctness, make data docs"/>
          <p:cNvSpPr txBox="1"/>
          <p:nvPr/>
        </p:nvSpPr>
        <p:spPr>
          <a:xfrm>
            <a:off x="1451146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577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57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580" name="logo.svg" descr="logo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297083" y="4648458"/>
            <a:ext cx="3798807" cy="4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bigD"/>
          <p:cNvSpPr txBox="1"/>
          <p:nvPr/>
        </p:nvSpPr>
        <p:spPr>
          <a:xfrm>
            <a:off x="25334138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582" name="Advanced formatting of dates and times"/>
          <p:cNvSpPr txBox="1"/>
          <p:nvPr/>
        </p:nvSpPr>
        <p:spPr>
          <a:xfrm>
            <a:off x="25367414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rojects at Posit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Projects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.</a:t>
            </a:r>
          </a:p>
        </p:txBody>
      </p:sp>
      <p:sp>
        <p:nvSpPr>
          <p:cNvPr id="585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588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586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58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89" name="Here are some of the projects I work on at Posit:"/>
          <p:cNvSpPr txBox="1"/>
          <p:nvPr/>
        </p:nvSpPr>
        <p:spPr>
          <a:xfrm>
            <a:off x="1719773" y="3115946"/>
            <a:ext cx="2084401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Here are some of the projects I work on at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</a:t>
            </a:r>
          </a:p>
        </p:txBody>
      </p:sp>
      <p:pic>
        <p:nvPicPr>
          <p:cNvPr id="590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873" y="4648458"/>
            <a:ext cx="3777572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4864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2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69321" y="4648458"/>
            <a:ext cx="3798806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531588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gt_logo.png" descr="gt_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95447" y="4648200"/>
            <a:ext cx="3771871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595" name="blastula"/>
          <p:cNvSpPr txBox="1"/>
          <p:nvPr/>
        </p:nvSpPr>
        <p:spPr>
          <a:xfrm>
            <a:off x="1842310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596" name="fontawesome"/>
          <p:cNvSpPr txBox="1"/>
          <p:nvPr/>
        </p:nvSpPr>
        <p:spPr>
          <a:xfrm>
            <a:off x="6080672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597" name="gt"/>
          <p:cNvSpPr txBox="1"/>
          <p:nvPr/>
        </p:nvSpPr>
        <p:spPr>
          <a:xfrm>
            <a:off x="10319034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</a:t>
            </a:r>
          </a:p>
        </p:txBody>
      </p:sp>
      <p:sp>
        <p:nvSpPr>
          <p:cNvPr id="598" name="pointblank"/>
          <p:cNvSpPr txBox="1"/>
          <p:nvPr/>
        </p:nvSpPr>
        <p:spPr>
          <a:xfrm>
            <a:off x="14557396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599" name="bigD"/>
          <p:cNvSpPr txBox="1"/>
          <p:nvPr/>
        </p:nvSpPr>
        <p:spPr>
          <a:xfrm>
            <a:off x="18806374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600" name="HTML emails through R and Posit Connect"/>
          <p:cNvSpPr txBox="1"/>
          <p:nvPr/>
        </p:nvSpPr>
        <p:spPr>
          <a:xfrm>
            <a:off x="187558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601" name="Easily insert icons in reports and Shiny apps"/>
          <p:cNvSpPr txBox="1"/>
          <p:nvPr/>
        </p:nvSpPr>
        <p:spPr>
          <a:xfrm>
            <a:off x="6113946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602" name="Create tables for reports and other applications"/>
          <p:cNvSpPr txBox="1"/>
          <p:nvPr/>
        </p:nvSpPr>
        <p:spPr>
          <a:xfrm>
            <a:off x="10312705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Create tables for reports and other applications</a:t>
            </a:r>
          </a:p>
        </p:txBody>
      </p:sp>
      <p:sp>
        <p:nvSpPr>
          <p:cNvPr id="603" name="Ensure data correctness, make data docs"/>
          <p:cNvSpPr txBox="1"/>
          <p:nvPr/>
        </p:nvSpPr>
        <p:spPr>
          <a:xfrm>
            <a:off x="14511464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604" name="Advanced formatting of dates and times"/>
          <p:cNvSpPr txBox="1"/>
          <p:nvPr/>
        </p:nvSpPr>
        <p:spPr>
          <a:xfrm>
            <a:off x="18839650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  <p:grpSp>
        <p:nvGrpSpPr>
          <p:cNvPr id="607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605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60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he gt package. Pretty good for Pharma tables."/>
          <p:cNvSpPr txBox="1"/>
          <p:nvPr/>
        </p:nvSpPr>
        <p:spPr>
          <a:xfrm>
            <a:off x="1739452" y="1583439"/>
            <a:ext cx="1920768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package. Pretty good for Pharma tables.</a:t>
            </a:r>
          </a:p>
        </p:txBody>
      </p:sp>
      <p:sp>
        <p:nvSpPr>
          <p:cNvPr id="61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11" name="logo.svg" descr="logo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700214" y="4648458"/>
            <a:ext cx="3777573" cy="435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logo.svg" descr="logo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61222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logo.svg" descr="logo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85406" y="4648458"/>
            <a:ext cx="3798806" cy="435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logo.svg" descr="logo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47674" y="4648458"/>
            <a:ext cx="3776314" cy="4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blastula"/>
          <p:cNvSpPr txBox="1"/>
          <p:nvPr/>
        </p:nvSpPr>
        <p:spPr>
          <a:xfrm>
            <a:off x="-8673776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blastula</a:t>
            </a:r>
          </a:p>
        </p:txBody>
      </p:sp>
      <p:sp>
        <p:nvSpPr>
          <p:cNvPr id="616" name="fontawesome"/>
          <p:cNvSpPr txBox="1"/>
          <p:nvPr/>
        </p:nvSpPr>
        <p:spPr>
          <a:xfrm>
            <a:off x="-4435414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fontawesome</a:t>
            </a:r>
          </a:p>
        </p:txBody>
      </p:sp>
      <p:sp>
        <p:nvSpPr>
          <p:cNvPr id="617" name="pointblank"/>
          <p:cNvSpPr txBox="1"/>
          <p:nvPr/>
        </p:nvSpPr>
        <p:spPr>
          <a:xfrm>
            <a:off x="25073481" y="9404318"/>
            <a:ext cx="372469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pointblank</a:t>
            </a:r>
          </a:p>
        </p:txBody>
      </p:sp>
      <p:sp>
        <p:nvSpPr>
          <p:cNvPr id="618" name="bigD"/>
          <p:cNvSpPr txBox="1"/>
          <p:nvPr/>
        </p:nvSpPr>
        <p:spPr>
          <a:xfrm>
            <a:off x="29322461" y="9404318"/>
            <a:ext cx="37246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bigD</a:t>
            </a:r>
          </a:p>
        </p:txBody>
      </p:sp>
      <p:sp>
        <p:nvSpPr>
          <p:cNvPr id="619" name="HTML emails through R and Posit Connect"/>
          <p:cNvSpPr txBox="1"/>
          <p:nvPr/>
        </p:nvSpPr>
        <p:spPr>
          <a:xfrm>
            <a:off x="-8640502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HTML emails through R and Posit Connect</a:t>
            </a:r>
          </a:p>
        </p:txBody>
      </p:sp>
      <p:sp>
        <p:nvSpPr>
          <p:cNvPr id="620" name="Easily insert icons in reports and Shiny apps"/>
          <p:cNvSpPr txBox="1"/>
          <p:nvPr/>
        </p:nvSpPr>
        <p:spPr>
          <a:xfrm>
            <a:off x="-4402140" y="10121579"/>
            <a:ext cx="365814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Easily insert icons in reports and Shiny apps</a:t>
            </a:r>
          </a:p>
        </p:txBody>
      </p:sp>
      <p:sp>
        <p:nvSpPr>
          <p:cNvPr id="621" name="Ensure data correctness, make data docs"/>
          <p:cNvSpPr txBox="1"/>
          <p:nvPr/>
        </p:nvSpPr>
        <p:spPr>
          <a:xfrm>
            <a:off x="25027549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Ensure data correctness, make data docs</a:t>
            </a:r>
          </a:p>
        </p:txBody>
      </p:sp>
      <p:sp>
        <p:nvSpPr>
          <p:cNvPr id="622" name="Advanced formatting of dates and times"/>
          <p:cNvSpPr txBox="1"/>
          <p:nvPr/>
        </p:nvSpPr>
        <p:spPr>
          <a:xfrm>
            <a:off x="29355736" y="10121579"/>
            <a:ext cx="36581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Advanced formatting of dates and times</a:t>
            </a:r>
          </a:p>
        </p:txBody>
      </p:sp>
      <p:pic>
        <p:nvPicPr>
          <p:cNvPr id="623" name="demographic-baseline-data.png" descr="demographic-baseline-data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0713" y="4070203"/>
            <a:ext cx="8808785" cy="8126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gt_logo.png" descr="gt_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33335" y="3256172"/>
            <a:ext cx="6182534" cy="7140156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With gt, you can now create tables like this one:"/>
          <p:cNvSpPr txBox="1"/>
          <p:nvPr/>
        </p:nvSpPr>
        <p:spPr>
          <a:xfrm>
            <a:off x="8642448" y="3115950"/>
            <a:ext cx="130653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With gt, you can now create tables like this one:</a:t>
            </a:r>
          </a:p>
        </p:txBody>
      </p:sp>
      <p:sp>
        <p:nvSpPr>
          <p:cNvPr id="626" name="https://gt.rstudio.com/articles/case-study-clinical-tables.html"/>
          <p:cNvSpPr txBox="1"/>
          <p:nvPr/>
        </p:nvSpPr>
        <p:spPr>
          <a:xfrm>
            <a:off x="12281717" y="12774733"/>
            <a:ext cx="117207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https://gt.rstudio.com/articles/case-study-clinical-tables.html</a:t>
            </a:r>
          </a:p>
        </p:txBody>
      </p:sp>
      <p:sp>
        <p:nvSpPr>
          <p:cNvPr id="627" name="More on this at:"/>
          <p:cNvSpPr txBox="1"/>
          <p:nvPr/>
        </p:nvSpPr>
        <p:spPr>
          <a:xfrm>
            <a:off x="7008240" y="12698533"/>
            <a:ext cx="517421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on this at:</a:t>
            </a:r>
          </a:p>
        </p:txBody>
      </p:sp>
      <p:grpSp>
        <p:nvGrpSpPr>
          <p:cNvPr id="63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62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62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33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631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63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36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634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63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Why we started work on gt."/>
          <p:cNvSpPr txBox="1"/>
          <p:nvPr/>
        </p:nvSpPr>
        <p:spPr>
          <a:xfrm>
            <a:off x="1739452" y="1583439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Why we started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639" name="Here’s all the packages we looked at in early 2018."/>
          <p:cNvSpPr txBox="1"/>
          <p:nvPr/>
        </p:nvSpPr>
        <p:spPr>
          <a:xfrm>
            <a:off x="8821401" y="3838645"/>
            <a:ext cx="138843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Here’s all the packages we looked at in early 2018.</a:t>
            </a:r>
          </a:p>
        </p:txBody>
      </p:sp>
      <p:sp>
        <p:nvSpPr>
          <p:cNvPr id="64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64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64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64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44" name="Rectangle"/>
          <p:cNvSpPr/>
          <p:nvPr/>
        </p:nvSpPr>
        <p:spPr>
          <a:xfrm>
            <a:off x="1727088" y="3574863"/>
            <a:ext cx="5270816" cy="8746424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5" name="Line"/>
          <p:cNvSpPr/>
          <p:nvPr/>
        </p:nvSpPr>
        <p:spPr>
          <a:xfrm>
            <a:off x="1727088" y="3587563"/>
            <a:ext cx="5270816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6" name="Line"/>
          <p:cNvSpPr/>
          <p:nvPr/>
        </p:nvSpPr>
        <p:spPr>
          <a:xfrm>
            <a:off x="1727088" y="12308586"/>
            <a:ext cx="5270815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7" name="knitr"/>
          <p:cNvSpPr txBox="1"/>
          <p:nvPr/>
        </p:nvSpPr>
        <p:spPr>
          <a:xfrm>
            <a:off x="2304093" y="390719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knitr</a:t>
            </a:r>
          </a:p>
        </p:txBody>
      </p:sp>
      <p:sp>
        <p:nvSpPr>
          <p:cNvPr id="648" name="kableExtra"/>
          <p:cNvSpPr txBox="1"/>
          <p:nvPr/>
        </p:nvSpPr>
        <p:spPr>
          <a:xfrm>
            <a:off x="2304093" y="452496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kableExtra</a:t>
            </a:r>
          </a:p>
        </p:txBody>
      </p:sp>
      <p:sp>
        <p:nvSpPr>
          <p:cNvPr id="649" name="formattable"/>
          <p:cNvSpPr txBox="1"/>
          <p:nvPr/>
        </p:nvSpPr>
        <p:spPr>
          <a:xfrm>
            <a:off x="2304093" y="5142731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formattable</a:t>
            </a:r>
          </a:p>
        </p:txBody>
      </p:sp>
      <p:sp>
        <p:nvSpPr>
          <p:cNvPr id="650" name="DT"/>
          <p:cNvSpPr txBox="1"/>
          <p:nvPr/>
        </p:nvSpPr>
        <p:spPr>
          <a:xfrm>
            <a:off x="2304093" y="576050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DT</a:t>
            </a:r>
          </a:p>
        </p:txBody>
      </p:sp>
      <p:sp>
        <p:nvSpPr>
          <p:cNvPr id="651" name="pander"/>
          <p:cNvSpPr txBox="1"/>
          <p:nvPr/>
        </p:nvSpPr>
        <p:spPr>
          <a:xfrm>
            <a:off x="2304093" y="637827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pander</a:t>
            </a:r>
          </a:p>
        </p:txBody>
      </p:sp>
      <p:sp>
        <p:nvSpPr>
          <p:cNvPr id="652" name="huxtable"/>
          <p:cNvSpPr txBox="1"/>
          <p:nvPr/>
        </p:nvSpPr>
        <p:spPr>
          <a:xfrm>
            <a:off x="2304093" y="699603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huxtable</a:t>
            </a:r>
          </a:p>
        </p:txBody>
      </p:sp>
      <p:sp>
        <p:nvSpPr>
          <p:cNvPr id="653" name="flextable"/>
          <p:cNvSpPr txBox="1"/>
          <p:nvPr/>
        </p:nvSpPr>
        <p:spPr>
          <a:xfrm>
            <a:off x="2304093" y="761380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flextable</a:t>
            </a:r>
          </a:p>
        </p:txBody>
      </p:sp>
      <p:sp>
        <p:nvSpPr>
          <p:cNvPr id="654" name="pixiedust"/>
          <p:cNvSpPr txBox="1"/>
          <p:nvPr/>
        </p:nvSpPr>
        <p:spPr>
          <a:xfrm>
            <a:off x="2304093" y="82315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pixiedust</a:t>
            </a:r>
          </a:p>
        </p:txBody>
      </p:sp>
      <p:sp>
        <p:nvSpPr>
          <p:cNvPr id="655" name="tangram"/>
          <p:cNvSpPr txBox="1"/>
          <p:nvPr/>
        </p:nvSpPr>
        <p:spPr>
          <a:xfrm>
            <a:off x="2304093" y="8849346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tangram</a:t>
            </a:r>
          </a:p>
        </p:txBody>
      </p:sp>
      <p:sp>
        <p:nvSpPr>
          <p:cNvPr id="656" name="ztable"/>
          <p:cNvSpPr txBox="1"/>
          <p:nvPr/>
        </p:nvSpPr>
        <p:spPr>
          <a:xfrm>
            <a:off x="2304093" y="946711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ztable</a:t>
            </a:r>
          </a:p>
        </p:txBody>
      </p:sp>
      <p:sp>
        <p:nvSpPr>
          <p:cNvPr id="657" name="condformat"/>
          <p:cNvSpPr txBox="1"/>
          <p:nvPr/>
        </p:nvSpPr>
        <p:spPr>
          <a:xfrm>
            <a:off x="2304093" y="1008488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condformat</a:t>
            </a:r>
          </a:p>
        </p:txBody>
      </p:sp>
      <p:sp>
        <p:nvSpPr>
          <p:cNvPr id="658" name="stargazer"/>
          <p:cNvSpPr txBox="1"/>
          <p:nvPr/>
        </p:nvSpPr>
        <p:spPr>
          <a:xfrm>
            <a:off x="2304093" y="1070265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stargazer</a:t>
            </a:r>
          </a:p>
        </p:txBody>
      </p:sp>
      <p:sp>
        <p:nvSpPr>
          <p:cNvPr id="659" name="xtable"/>
          <p:cNvSpPr txBox="1"/>
          <p:nvPr/>
        </p:nvSpPr>
        <p:spPr>
          <a:xfrm>
            <a:off x="2304093" y="1132042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xtable</a:t>
            </a:r>
          </a:p>
        </p:txBody>
      </p:sp>
      <p:sp>
        <p:nvSpPr>
          <p:cNvPr id="660" name="2011"/>
          <p:cNvSpPr txBox="1"/>
          <p:nvPr/>
        </p:nvSpPr>
        <p:spPr>
          <a:xfrm>
            <a:off x="5527369" y="397069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661" name="2015"/>
          <p:cNvSpPr txBox="1"/>
          <p:nvPr/>
        </p:nvSpPr>
        <p:spPr>
          <a:xfrm>
            <a:off x="5527369" y="458846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662" name="2015"/>
          <p:cNvSpPr txBox="1"/>
          <p:nvPr/>
        </p:nvSpPr>
        <p:spPr>
          <a:xfrm>
            <a:off x="5527369" y="5206231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663" name="2014"/>
          <p:cNvSpPr txBox="1"/>
          <p:nvPr/>
        </p:nvSpPr>
        <p:spPr>
          <a:xfrm>
            <a:off x="5527369" y="5824000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664" name="2012"/>
          <p:cNvSpPr txBox="1"/>
          <p:nvPr/>
        </p:nvSpPr>
        <p:spPr>
          <a:xfrm>
            <a:off x="5527369" y="6441769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665" name="2017"/>
          <p:cNvSpPr txBox="1"/>
          <p:nvPr/>
        </p:nvSpPr>
        <p:spPr>
          <a:xfrm>
            <a:off x="5527369" y="705953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666" name="2016"/>
          <p:cNvSpPr txBox="1"/>
          <p:nvPr/>
        </p:nvSpPr>
        <p:spPr>
          <a:xfrm>
            <a:off x="5527369" y="767730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667" name="2015"/>
          <p:cNvSpPr txBox="1"/>
          <p:nvPr/>
        </p:nvSpPr>
        <p:spPr>
          <a:xfrm>
            <a:off x="5527369" y="8295077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668" name="2016"/>
          <p:cNvSpPr txBox="1"/>
          <p:nvPr/>
        </p:nvSpPr>
        <p:spPr>
          <a:xfrm>
            <a:off x="5527369" y="8912846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669" name="2014"/>
          <p:cNvSpPr txBox="1"/>
          <p:nvPr/>
        </p:nvSpPr>
        <p:spPr>
          <a:xfrm>
            <a:off x="5527369" y="9530615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670" name="2015"/>
          <p:cNvSpPr txBox="1"/>
          <p:nvPr/>
        </p:nvSpPr>
        <p:spPr>
          <a:xfrm>
            <a:off x="5527369" y="10148384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671" name="2012"/>
          <p:cNvSpPr txBox="1"/>
          <p:nvPr/>
        </p:nvSpPr>
        <p:spPr>
          <a:xfrm>
            <a:off x="5527369" y="1076615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672" name="2000"/>
          <p:cNvSpPr txBox="1"/>
          <p:nvPr/>
        </p:nvSpPr>
        <p:spPr>
          <a:xfrm>
            <a:off x="5527369" y="1138392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673" name="Line"/>
          <p:cNvSpPr/>
          <p:nvPr/>
        </p:nvSpPr>
        <p:spPr>
          <a:xfrm flipH="1">
            <a:off x="7217509" y="4238695"/>
            <a:ext cx="192399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676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674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67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679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677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67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Why we started work on gt."/>
          <p:cNvSpPr txBox="1"/>
          <p:nvPr/>
        </p:nvSpPr>
        <p:spPr>
          <a:xfrm>
            <a:off x="1739452" y="1583439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Why we started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682" name="Here’s all the packages we looked at in early 2018."/>
          <p:cNvSpPr txBox="1"/>
          <p:nvPr/>
        </p:nvSpPr>
        <p:spPr>
          <a:xfrm>
            <a:off x="8821401" y="3838645"/>
            <a:ext cx="138843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Here’s all the packages we looked at in early 2018.</a:t>
            </a:r>
          </a:p>
        </p:txBody>
      </p:sp>
      <p:sp>
        <p:nvSpPr>
          <p:cNvPr id="683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686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684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68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687" name="Rectangle"/>
          <p:cNvSpPr/>
          <p:nvPr/>
        </p:nvSpPr>
        <p:spPr>
          <a:xfrm>
            <a:off x="1727088" y="3574863"/>
            <a:ext cx="5270816" cy="8746424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88" name="Line"/>
          <p:cNvSpPr/>
          <p:nvPr/>
        </p:nvSpPr>
        <p:spPr>
          <a:xfrm>
            <a:off x="1727088" y="3587563"/>
            <a:ext cx="5270816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89" name="Line"/>
          <p:cNvSpPr/>
          <p:nvPr/>
        </p:nvSpPr>
        <p:spPr>
          <a:xfrm>
            <a:off x="1727088" y="12308586"/>
            <a:ext cx="5270815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0" name="knitr"/>
          <p:cNvSpPr txBox="1"/>
          <p:nvPr/>
        </p:nvSpPr>
        <p:spPr>
          <a:xfrm>
            <a:off x="2304093" y="390719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knitr</a:t>
            </a:r>
          </a:p>
        </p:txBody>
      </p:sp>
      <p:sp>
        <p:nvSpPr>
          <p:cNvPr id="691" name="kableExtra"/>
          <p:cNvSpPr txBox="1"/>
          <p:nvPr/>
        </p:nvSpPr>
        <p:spPr>
          <a:xfrm>
            <a:off x="2304093" y="452496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kableExtra</a:t>
            </a:r>
          </a:p>
        </p:txBody>
      </p:sp>
      <p:sp>
        <p:nvSpPr>
          <p:cNvPr id="692" name="formattable"/>
          <p:cNvSpPr txBox="1"/>
          <p:nvPr/>
        </p:nvSpPr>
        <p:spPr>
          <a:xfrm>
            <a:off x="2304093" y="5142731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formattable</a:t>
            </a:r>
          </a:p>
        </p:txBody>
      </p:sp>
      <p:sp>
        <p:nvSpPr>
          <p:cNvPr id="693" name="DT"/>
          <p:cNvSpPr txBox="1"/>
          <p:nvPr/>
        </p:nvSpPr>
        <p:spPr>
          <a:xfrm>
            <a:off x="2304093" y="576050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DT</a:t>
            </a:r>
          </a:p>
        </p:txBody>
      </p:sp>
      <p:sp>
        <p:nvSpPr>
          <p:cNvPr id="694" name="pander"/>
          <p:cNvSpPr txBox="1"/>
          <p:nvPr/>
        </p:nvSpPr>
        <p:spPr>
          <a:xfrm>
            <a:off x="2304093" y="637827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pander</a:t>
            </a:r>
          </a:p>
        </p:txBody>
      </p:sp>
      <p:sp>
        <p:nvSpPr>
          <p:cNvPr id="695" name="huxtable"/>
          <p:cNvSpPr txBox="1"/>
          <p:nvPr/>
        </p:nvSpPr>
        <p:spPr>
          <a:xfrm>
            <a:off x="2304093" y="699603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huxtable</a:t>
            </a:r>
          </a:p>
        </p:txBody>
      </p:sp>
      <p:sp>
        <p:nvSpPr>
          <p:cNvPr id="696" name="flextable"/>
          <p:cNvSpPr txBox="1"/>
          <p:nvPr/>
        </p:nvSpPr>
        <p:spPr>
          <a:xfrm>
            <a:off x="2304093" y="761380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flextable</a:t>
            </a:r>
          </a:p>
        </p:txBody>
      </p:sp>
      <p:sp>
        <p:nvSpPr>
          <p:cNvPr id="697" name="pixiedust"/>
          <p:cNvSpPr txBox="1"/>
          <p:nvPr/>
        </p:nvSpPr>
        <p:spPr>
          <a:xfrm>
            <a:off x="2304093" y="82315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pixiedust</a:t>
            </a:r>
          </a:p>
        </p:txBody>
      </p:sp>
      <p:sp>
        <p:nvSpPr>
          <p:cNvPr id="698" name="tangram"/>
          <p:cNvSpPr txBox="1"/>
          <p:nvPr/>
        </p:nvSpPr>
        <p:spPr>
          <a:xfrm>
            <a:off x="2304093" y="8849346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tangram</a:t>
            </a:r>
          </a:p>
        </p:txBody>
      </p:sp>
      <p:sp>
        <p:nvSpPr>
          <p:cNvPr id="699" name="ztable"/>
          <p:cNvSpPr txBox="1"/>
          <p:nvPr/>
        </p:nvSpPr>
        <p:spPr>
          <a:xfrm>
            <a:off x="2304093" y="946711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ztable</a:t>
            </a:r>
          </a:p>
        </p:txBody>
      </p:sp>
      <p:sp>
        <p:nvSpPr>
          <p:cNvPr id="700" name="condformat"/>
          <p:cNvSpPr txBox="1"/>
          <p:nvPr/>
        </p:nvSpPr>
        <p:spPr>
          <a:xfrm>
            <a:off x="2304093" y="1008488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condformat</a:t>
            </a:r>
          </a:p>
        </p:txBody>
      </p:sp>
      <p:sp>
        <p:nvSpPr>
          <p:cNvPr id="701" name="stargazer"/>
          <p:cNvSpPr txBox="1"/>
          <p:nvPr/>
        </p:nvSpPr>
        <p:spPr>
          <a:xfrm>
            <a:off x="2304093" y="1070265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stargazer</a:t>
            </a:r>
          </a:p>
        </p:txBody>
      </p:sp>
      <p:sp>
        <p:nvSpPr>
          <p:cNvPr id="702" name="xtable"/>
          <p:cNvSpPr txBox="1"/>
          <p:nvPr/>
        </p:nvSpPr>
        <p:spPr>
          <a:xfrm>
            <a:off x="2304093" y="1132042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xtable</a:t>
            </a:r>
          </a:p>
        </p:txBody>
      </p:sp>
      <p:sp>
        <p:nvSpPr>
          <p:cNvPr id="703" name="2011"/>
          <p:cNvSpPr txBox="1"/>
          <p:nvPr/>
        </p:nvSpPr>
        <p:spPr>
          <a:xfrm>
            <a:off x="5527369" y="397069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704" name="2015"/>
          <p:cNvSpPr txBox="1"/>
          <p:nvPr/>
        </p:nvSpPr>
        <p:spPr>
          <a:xfrm>
            <a:off x="5527369" y="458846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05" name="2015"/>
          <p:cNvSpPr txBox="1"/>
          <p:nvPr/>
        </p:nvSpPr>
        <p:spPr>
          <a:xfrm>
            <a:off x="5527369" y="5206231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06" name="2014"/>
          <p:cNvSpPr txBox="1"/>
          <p:nvPr/>
        </p:nvSpPr>
        <p:spPr>
          <a:xfrm>
            <a:off x="5527369" y="5824000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707" name="2012"/>
          <p:cNvSpPr txBox="1"/>
          <p:nvPr/>
        </p:nvSpPr>
        <p:spPr>
          <a:xfrm>
            <a:off x="5527369" y="6441769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708" name="2017"/>
          <p:cNvSpPr txBox="1"/>
          <p:nvPr/>
        </p:nvSpPr>
        <p:spPr>
          <a:xfrm>
            <a:off x="5527369" y="705953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709" name="2016"/>
          <p:cNvSpPr txBox="1"/>
          <p:nvPr/>
        </p:nvSpPr>
        <p:spPr>
          <a:xfrm>
            <a:off x="5527369" y="767730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710" name="2015"/>
          <p:cNvSpPr txBox="1"/>
          <p:nvPr/>
        </p:nvSpPr>
        <p:spPr>
          <a:xfrm>
            <a:off x="5527369" y="8295077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11" name="2016"/>
          <p:cNvSpPr txBox="1"/>
          <p:nvPr/>
        </p:nvSpPr>
        <p:spPr>
          <a:xfrm>
            <a:off x="5527369" y="8912846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712" name="2014"/>
          <p:cNvSpPr txBox="1"/>
          <p:nvPr/>
        </p:nvSpPr>
        <p:spPr>
          <a:xfrm>
            <a:off x="5527369" y="9530615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713" name="2015"/>
          <p:cNvSpPr txBox="1"/>
          <p:nvPr/>
        </p:nvSpPr>
        <p:spPr>
          <a:xfrm>
            <a:off x="5527369" y="10148384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14" name="2012"/>
          <p:cNvSpPr txBox="1"/>
          <p:nvPr/>
        </p:nvSpPr>
        <p:spPr>
          <a:xfrm>
            <a:off x="5527369" y="1076615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715" name="2000"/>
          <p:cNvSpPr txBox="1"/>
          <p:nvPr/>
        </p:nvSpPr>
        <p:spPr>
          <a:xfrm>
            <a:off x="5527369" y="1138392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716" name="They had strengths in different areas, some were noted to be domain-specific while others were general."/>
          <p:cNvSpPr txBox="1"/>
          <p:nvPr/>
        </p:nvSpPr>
        <p:spPr>
          <a:xfrm>
            <a:off x="7717488" y="5017341"/>
            <a:ext cx="1470507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had strengths in different areas, some were noted to be domain-specific while others were general.</a:t>
            </a:r>
          </a:p>
        </p:txBody>
      </p:sp>
      <p:sp>
        <p:nvSpPr>
          <p:cNvPr id="717" name="Most handled one, maybe two, sometimes a few output formats."/>
          <p:cNvSpPr txBox="1"/>
          <p:nvPr/>
        </p:nvSpPr>
        <p:spPr>
          <a:xfrm>
            <a:off x="7717488" y="6894538"/>
            <a:ext cx="121924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Most handled one, maybe two, sometimes a few output formats.</a:t>
            </a:r>
          </a:p>
        </p:txBody>
      </p:sp>
      <p:sp>
        <p:nvSpPr>
          <p:cNvPr id="718" name="Line"/>
          <p:cNvSpPr/>
          <p:nvPr/>
        </p:nvSpPr>
        <p:spPr>
          <a:xfrm flipH="1">
            <a:off x="7217509" y="4238695"/>
            <a:ext cx="192399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21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719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72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724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722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72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2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2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2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8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  <p:sp>
        <p:nvSpPr>
          <p:cNvPr id="229" name="1. I can probably create software that will help me be better at my job."/>
          <p:cNvSpPr txBox="1"/>
          <p:nvPr/>
        </p:nvSpPr>
        <p:spPr>
          <a:xfrm>
            <a:off x="1719773" y="5029458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1. I can probably create software that will help me be better at my job.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Why we started work on gt."/>
          <p:cNvSpPr txBox="1"/>
          <p:nvPr/>
        </p:nvSpPr>
        <p:spPr>
          <a:xfrm>
            <a:off x="1739452" y="1583439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Why we started work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727" name="Here’s all the packages we looked at in early 2018."/>
          <p:cNvSpPr txBox="1"/>
          <p:nvPr/>
        </p:nvSpPr>
        <p:spPr>
          <a:xfrm>
            <a:off x="8821401" y="3838645"/>
            <a:ext cx="138843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Here’s all the packages we looked at in early 2018.</a:t>
            </a:r>
          </a:p>
        </p:txBody>
      </p:sp>
      <p:sp>
        <p:nvSpPr>
          <p:cNvPr id="72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3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72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73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732" name="Rectangle"/>
          <p:cNvSpPr/>
          <p:nvPr/>
        </p:nvSpPr>
        <p:spPr>
          <a:xfrm>
            <a:off x="1727088" y="3574863"/>
            <a:ext cx="5270816" cy="8746424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3" name="Line"/>
          <p:cNvSpPr/>
          <p:nvPr/>
        </p:nvSpPr>
        <p:spPr>
          <a:xfrm>
            <a:off x="1727088" y="3587563"/>
            <a:ext cx="5270816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4" name="Line"/>
          <p:cNvSpPr/>
          <p:nvPr/>
        </p:nvSpPr>
        <p:spPr>
          <a:xfrm>
            <a:off x="1727088" y="12308586"/>
            <a:ext cx="5270815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5" name="knitr"/>
          <p:cNvSpPr txBox="1"/>
          <p:nvPr/>
        </p:nvSpPr>
        <p:spPr>
          <a:xfrm>
            <a:off x="2304093" y="390719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knitr</a:t>
            </a:r>
          </a:p>
        </p:txBody>
      </p:sp>
      <p:sp>
        <p:nvSpPr>
          <p:cNvPr id="736" name="kableExtra"/>
          <p:cNvSpPr txBox="1"/>
          <p:nvPr/>
        </p:nvSpPr>
        <p:spPr>
          <a:xfrm>
            <a:off x="2304093" y="452496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kableExtra</a:t>
            </a:r>
          </a:p>
        </p:txBody>
      </p:sp>
      <p:sp>
        <p:nvSpPr>
          <p:cNvPr id="737" name="formattable"/>
          <p:cNvSpPr txBox="1"/>
          <p:nvPr/>
        </p:nvSpPr>
        <p:spPr>
          <a:xfrm>
            <a:off x="2304093" y="5142731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formattable</a:t>
            </a:r>
          </a:p>
        </p:txBody>
      </p:sp>
      <p:sp>
        <p:nvSpPr>
          <p:cNvPr id="738" name="DT"/>
          <p:cNvSpPr txBox="1"/>
          <p:nvPr/>
        </p:nvSpPr>
        <p:spPr>
          <a:xfrm>
            <a:off x="2304093" y="576050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DT</a:t>
            </a:r>
          </a:p>
        </p:txBody>
      </p:sp>
      <p:sp>
        <p:nvSpPr>
          <p:cNvPr id="739" name="pander"/>
          <p:cNvSpPr txBox="1"/>
          <p:nvPr/>
        </p:nvSpPr>
        <p:spPr>
          <a:xfrm>
            <a:off x="2304093" y="6378270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pander</a:t>
            </a:r>
          </a:p>
        </p:txBody>
      </p:sp>
      <p:sp>
        <p:nvSpPr>
          <p:cNvPr id="740" name="huxtable"/>
          <p:cNvSpPr txBox="1"/>
          <p:nvPr/>
        </p:nvSpPr>
        <p:spPr>
          <a:xfrm>
            <a:off x="2304093" y="699603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huxtable</a:t>
            </a:r>
          </a:p>
        </p:txBody>
      </p:sp>
      <p:sp>
        <p:nvSpPr>
          <p:cNvPr id="741" name="flextable"/>
          <p:cNvSpPr txBox="1"/>
          <p:nvPr/>
        </p:nvSpPr>
        <p:spPr>
          <a:xfrm>
            <a:off x="2304093" y="7613808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flextable</a:t>
            </a:r>
          </a:p>
        </p:txBody>
      </p:sp>
      <p:sp>
        <p:nvSpPr>
          <p:cNvPr id="742" name="pixiedust"/>
          <p:cNvSpPr txBox="1"/>
          <p:nvPr/>
        </p:nvSpPr>
        <p:spPr>
          <a:xfrm>
            <a:off x="2304093" y="8231577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pixiedust</a:t>
            </a:r>
          </a:p>
        </p:txBody>
      </p:sp>
      <p:sp>
        <p:nvSpPr>
          <p:cNvPr id="743" name="tangram"/>
          <p:cNvSpPr txBox="1"/>
          <p:nvPr/>
        </p:nvSpPr>
        <p:spPr>
          <a:xfrm>
            <a:off x="2304093" y="8849346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tangram</a:t>
            </a:r>
          </a:p>
        </p:txBody>
      </p:sp>
      <p:sp>
        <p:nvSpPr>
          <p:cNvPr id="744" name="ztable"/>
          <p:cNvSpPr txBox="1"/>
          <p:nvPr/>
        </p:nvSpPr>
        <p:spPr>
          <a:xfrm>
            <a:off x="2304093" y="946711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ztable</a:t>
            </a:r>
          </a:p>
        </p:txBody>
      </p:sp>
      <p:sp>
        <p:nvSpPr>
          <p:cNvPr id="745" name="condformat"/>
          <p:cNvSpPr txBox="1"/>
          <p:nvPr/>
        </p:nvSpPr>
        <p:spPr>
          <a:xfrm>
            <a:off x="2304093" y="10084885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condformat</a:t>
            </a:r>
          </a:p>
        </p:txBody>
      </p:sp>
      <p:sp>
        <p:nvSpPr>
          <p:cNvPr id="746" name="stargazer"/>
          <p:cNvSpPr txBox="1"/>
          <p:nvPr/>
        </p:nvSpPr>
        <p:spPr>
          <a:xfrm>
            <a:off x="2304093" y="10702653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stargazer</a:t>
            </a:r>
          </a:p>
        </p:txBody>
      </p:sp>
      <p:sp>
        <p:nvSpPr>
          <p:cNvPr id="747" name="xtable"/>
          <p:cNvSpPr txBox="1"/>
          <p:nvPr/>
        </p:nvSpPr>
        <p:spPr>
          <a:xfrm>
            <a:off x="2304093" y="11320422"/>
            <a:ext cx="46665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3900">
                <a:solidFill>
                  <a:srgbClr val="53585F"/>
                </a:solidFill>
              </a:defRPr>
            </a:lvl1pPr>
          </a:lstStyle>
          <a:p>
            <a:pPr/>
            <a:r>
              <a:t>xtable</a:t>
            </a:r>
          </a:p>
        </p:txBody>
      </p:sp>
      <p:sp>
        <p:nvSpPr>
          <p:cNvPr id="748" name="2011"/>
          <p:cNvSpPr txBox="1"/>
          <p:nvPr/>
        </p:nvSpPr>
        <p:spPr>
          <a:xfrm>
            <a:off x="5527369" y="397069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749" name="2015"/>
          <p:cNvSpPr txBox="1"/>
          <p:nvPr/>
        </p:nvSpPr>
        <p:spPr>
          <a:xfrm>
            <a:off x="5527369" y="458846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50" name="2015"/>
          <p:cNvSpPr txBox="1"/>
          <p:nvPr/>
        </p:nvSpPr>
        <p:spPr>
          <a:xfrm>
            <a:off x="5527369" y="5206231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51" name="2014"/>
          <p:cNvSpPr txBox="1"/>
          <p:nvPr/>
        </p:nvSpPr>
        <p:spPr>
          <a:xfrm>
            <a:off x="5527369" y="5824000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752" name="2012"/>
          <p:cNvSpPr txBox="1"/>
          <p:nvPr/>
        </p:nvSpPr>
        <p:spPr>
          <a:xfrm>
            <a:off x="5527369" y="6441769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753" name="2017"/>
          <p:cNvSpPr txBox="1"/>
          <p:nvPr/>
        </p:nvSpPr>
        <p:spPr>
          <a:xfrm>
            <a:off x="5527369" y="705953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2017</a:t>
            </a:r>
          </a:p>
        </p:txBody>
      </p:sp>
      <p:sp>
        <p:nvSpPr>
          <p:cNvPr id="754" name="2016"/>
          <p:cNvSpPr txBox="1"/>
          <p:nvPr/>
        </p:nvSpPr>
        <p:spPr>
          <a:xfrm>
            <a:off x="5527369" y="7677308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755" name="2015"/>
          <p:cNvSpPr txBox="1"/>
          <p:nvPr/>
        </p:nvSpPr>
        <p:spPr>
          <a:xfrm>
            <a:off x="5527369" y="8295077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56" name="2016"/>
          <p:cNvSpPr txBox="1"/>
          <p:nvPr/>
        </p:nvSpPr>
        <p:spPr>
          <a:xfrm>
            <a:off x="5527369" y="8912846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757" name="2014"/>
          <p:cNvSpPr txBox="1"/>
          <p:nvPr/>
        </p:nvSpPr>
        <p:spPr>
          <a:xfrm>
            <a:off x="5527369" y="9530615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2014</a:t>
            </a:r>
          </a:p>
        </p:txBody>
      </p:sp>
      <p:sp>
        <p:nvSpPr>
          <p:cNvPr id="758" name="2015"/>
          <p:cNvSpPr txBox="1"/>
          <p:nvPr/>
        </p:nvSpPr>
        <p:spPr>
          <a:xfrm>
            <a:off x="5527369" y="10148384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2015</a:t>
            </a:r>
          </a:p>
        </p:txBody>
      </p:sp>
      <p:sp>
        <p:nvSpPr>
          <p:cNvPr id="759" name="2012"/>
          <p:cNvSpPr txBox="1"/>
          <p:nvPr/>
        </p:nvSpPr>
        <p:spPr>
          <a:xfrm>
            <a:off x="5527369" y="10766153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760" name="2000"/>
          <p:cNvSpPr txBox="1"/>
          <p:nvPr/>
        </p:nvSpPr>
        <p:spPr>
          <a:xfrm>
            <a:off x="5527369" y="11383922"/>
            <a:ext cx="224145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1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761" name="They had strengths in different areas, some were noted to be domain-specific while others were general."/>
          <p:cNvSpPr txBox="1"/>
          <p:nvPr/>
        </p:nvSpPr>
        <p:spPr>
          <a:xfrm>
            <a:off x="7717488" y="5017341"/>
            <a:ext cx="14705071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had strengths in different areas, some were noted to be domain-specific while others were general.</a:t>
            </a:r>
          </a:p>
        </p:txBody>
      </p:sp>
      <p:sp>
        <p:nvSpPr>
          <p:cNvPr id="762" name="Most handled one, maybe two, sometimes a few output formats."/>
          <p:cNvSpPr txBox="1"/>
          <p:nvPr/>
        </p:nvSpPr>
        <p:spPr>
          <a:xfrm>
            <a:off x="7717488" y="6894538"/>
            <a:ext cx="12192496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Most handled one, maybe two, sometimes a few output formats.</a:t>
            </a:r>
          </a:p>
        </p:txBody>
      </p:sp>
      <p:sp>
        <p:nvSpPr>
          <p:cNvPr id="763" name="We wanted to make something ggplot-like, focusing on non-interactive tables that deliver ready-to-use output (in different formats)."/>
          <p:cNvSpPr txBox="1"/>
          <p:nvPr/>
        </p:nvSpPr>
        <p:spPr>
          <a:xfrm>
            <a:off x="8968965" y="9549547"/>
            <a:ext cx="12355191" cy="219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wanted to make something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ggplot</a:t>
            </a:r>
            <a:r>
              <a:t>-like, focusing on non-interactive tables that deliver ready-to-use output (in different formats).</a:t>
            </a:r>
          </a:p>
        </p:txBody>
      </p:sp>
      <p:sp>
        <p:nvSpPr>
          <p:cNvPr id="764" name="Line"/>
          <p:cNvSpPr/>
          <p:nvPr/>
        </p:nvSpPr>
        <p:spPr>
          <a:xfrm>
            <a:off x="7794025" y="9030264"/>
            <a:ext cx="14705072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5" name="Line"/>
          <p:cNvSpPr/>
          <p:nvPr/>
        </p:nvSpPr>
        <p:spPr>
          <a:xfrm>
            <a:off x="7794025" y="12291340"/>
            <a:ext cx="14705072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6" name="Line"/>
          <p:cNvSpPr/>
          <p:nvPr/>
        </p:nvSpPr>
        <p:spPr>
          <a:xfrm flipH="1">
            <a:off x="7217509" y="4238695"/>
            <a:ext cx="1923990" cy="1"/>
          </a:xfrm>
          <a:prstGeom prst="line">
            <a:avLst/>
          </a:prstGeom>
          <a:ln w="38100">
            <a:solidFill>
              <a:srgbClr val="53585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69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767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76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772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770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77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hen we made gt public, we got much user feedback."/>
          <p:cNvSpPr txBox="1"/>
          <p:nvPr/>
        </p:nvSpPr>
        <p:spPr>
          <a:xfrm>
            <a:off x="1739452" y="1590843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When we made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public, we got much user feedback.</a:t>
            </a:r>
          </a:p>
        </p:txBody>
      </p:sp>
      <p:sp>
        <p:nvSpPr>
          <p:cNvPr id="775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76" name="We publicly released gt in late 2018.…"/>
          <p:cNvSpPr txBox="1"/>
          <p:nvPr/>
        </p:nvSpPr>
        <p:spPr>
          <a:xfrm>
            <a:off x="1650552" y="2792516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publicly released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in late 2018.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With it, you could make tables in HTML, LaTeX, and RTF.</a:t>
            </a:r>
          </a:p>
        </p:txBody>
      </p:sp>
      <p:grpSp>
        <p:nvGrpSpPr>
          <p:cNvPr id="779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777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77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782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780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78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785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783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78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When we made gt public, we got much user feedback."/>
          <p:cNvSpPr txBox="1"/>
          <p:nvPr/>
        </p:nvSpPr>
        <p:spPr>
          <a:xfrm>
            <a:off x="1739452" y="1590843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When we made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public, we got much user feedback.</a:t>
            </a:r>
          </a:p>
        </p:txBody>
      </p:sp>
      <p:sp>
        <p:nvSpPr>
          <p:cNvPr id="78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9" name="Since then, we’ve had numerous discussions on social media,…"/>
          <p:cNvSpPr txBox="1"/>
          <p:nvPr/>
        </p:nvSpPr>
        <p:spPr>
          <a:xfrm>
            <a:off x="1670108" y="4582391"/>
            <a:ext cx="20929825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Since then, we’ve had numerous discussions on social media,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issues, and through customer conversations.</a:t>
            </a:r>
          </a:p>
        </p:txBody>
      </p:sp>
      <p:sp>
        <p:nvSpPr>
          <p:cNvPr id="790" name="We publicly released gt in late 2018.…"/>
          <p:cNvSpPr txBox="1"/>
          <p:nvPr/>
        </p:nvSpPr>
        <p:spPr>
          <a:xfrm>
            <a:off x="1650552" y="2792516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publicly released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in late 2018.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With it, you could make tables in HTML, LaTeX, and RTF.</a:t>
            </a:r>
          </a:p>
        </p:txBody>
      </p:sp>
      <p:pic>
        <p:nvPicPr>
          <p:cNvPr id="791" name="GitHubIssue.png" descr="GitHubIss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038" y="6506216"/>
            <a:ext cx="6705039" cy="436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twitter_gt.png" descr="twitter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0877" y="6506216"/>
            <a:ext cx="4585739" cy="436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lackConvo.png" descr="SlackConvo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7416" y="6506216"/>
            <a:ext cx="9222784" cy="4369090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Line"/>
          <p:cNvSpPr/>
          <p:nvPr/>
        </p:nvSpPr>
        <p:spPr>
          <a:xfrm>
            <a:off x="1727088" y="6341116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79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79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79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00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798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79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03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801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80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When we made gt public, we got much user feedback."/>
          <p:cNvSpPr txBox="1"/>
          <p:nvPr/>
        </p:nvSpPr>
        <p:spPr>
          <a:xfrm>
            <a:off x="1739452" y="1590843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When we made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public, we got much user feedback.</a:t>
            </a:r>
          </a:p>
        </p:txBody>
      </p:sp>
      <p:sp>
        <p:nvSpPr>
          <p:cNvPr id="806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7" name="Since then, we’ve had numerous discussions on social media,…"/>
          <p:cNvSpPr txBox="1"/>
          <p:nvPr/>
        </p:nvSpPr>
        <p:spPr>
          <a:xfrm>
            <a:off x="1670108" y="4582391"/>
            <a:ext cx="20929825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Since then, we’ve had numerous discussions on social media,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issues, and through customer conversations.</a:t>
            </a:r>
          </a:p>
        </p:txBody>
      </p:sp>
      <p:sp>
        <p:nvSpPr>
          <p:cNvPr id="808" name="Through all of that, we learned very quickly what was successful. We also learned that                 was very interested in this package."/>
          <p:cNvSpPr txBox="1"/>
          <p:nvPr/>
        </p:nvSpPr>
        <p:spPr>
          <a:xfrm>
            <a:off x="1650552" y="11300521"/>
            <a:ext cx="1769228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Through all of that, we learned very quickly what was successful. We also learned that                 was very interested in this package.</a:t>
            </a:r>
          </a:p>
        </p:txBody>
      </p:sp>
      <p:sp>
        <p:nvSpPr>
          <p:cNvPr id="809" name="We publicly released gt in late 2018.…"/>
          <p:cNvSpPr txBox="1"/>
          <p:nvPr/>
        </p:nvSpPr>
        <p:spPr>
          <a:xfrm>
            <a:off x="1650552" y="2792516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publicly released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in late 2018.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With it, you could make tables in HTML, LaTeX, and RTF.</a:t>
            </a:r>
          </a:p>
        </p:txBody>
      </p:sp>
      <p:pic>
        <p:nvPicPr>
          <p:cNvPr id="810" name="GitHubIssue.png" descr="GitHubIss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038" y="6506216"/>
            <a:ext cx="6705039" cy="436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twitter_gt.png" descr="twitter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0877" y="6506216"/>
            <a:ext cx="4585739" cy="4369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lackConvo.png" descr="SlackConvo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27416" y="6506216"/>
            <a:ext cx="9222784" cy="4369090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Line"/>
          <p:cNvSpPr/>
          <p:nvPr/>
        </p:nvSpPr>
        <p:spPr>
          <a:xfrm>
            <a:off x="1727088" y="6341116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4" name="Line"/>
          <p:cNvSpPr/>
          <p:nvPr/>
        </p:nvSpPr>
        <p:spPr>
          <a:xfrm>
            <a:off x="1727088" y="11040405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81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81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81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20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818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81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23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821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82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26" name="Group"/>
          <p:cNvGrpSpPr/>
          <p:nvPr/>
        </p:nvGrpSpPr>
        <p:grpSpPr>
          <a:xfrm>
            <a:off x="6988867" y="12185848"/>
            <a:ext cx="2945326" cy="475765"/>
            <a:chOff x="0" y="0"/>
            <a:chExt cx="2945324" cy="475763"/>
          </a:xfrm>
        </p:grpSpPr>
        <p:sp>
          <p:nvSpPr>
            <p:cNvPr id="824" name="PHARMA"/>
            <p:cNvSpPr txBox="1"/>
            <p:nvPr/>
          </p:nvSpPr>
          <p:spPr>
            <a:xfrm>
              <a:off x="0" y="11020"/>
              <a:ext cx="2945325" cy="453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 defTabSz="594360">
                <a:defRPr cap="none" spc="118" sz="2376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825" name="Rounded Rectangle"/>
            <p:cNvSpPr/>
            <p:nvPr/>
          </p:nvSpPr>
          <p:spPr>
            <a:xfrm>
              <a:off x="279348" y="0"/>
              <a:ext cx="2386630" cy="47576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9" name="We fixed a lot of the initial technical problems and learned through the first 1–2 years of public release what users wanted most."/>
          <p:cNvSpPr txBox="1"/>
          <p:nvPr/>
        </p:nvSpPr>
        <p:spPr>
          <a:xfrm>
            <a:off x="1739452" y="2792404"/>
            <a:ext cx="1832249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We fixed a lot of the initial technical problems and learned through the first 1–2 years of public release what users wanted most.</a:t>
            </a:r>
          </a:p>
        </p:txBody>
      </p:sp>
      <p:sp>
        <p:nvSpPr>
          <p:cNvPr id="830" name="Rectangle"/>
          <p:cNvSpPr/>
          <p:nvPr/>
        </p:nvSpPr>
        <p:spPr>
          <a:xfrm>
            <a:off x="1696753" y="5090159"/>
            <a:ext cx="7912477" cy="3535682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1" name="Rectangle"/>
          <p:cNvSpPr/>
          <p:nvPr/>
        </p:nvSpPr>
        <p:spPr>
          <a:xfrm>
            <a:off x="9794609" y="5090159"/>
            <a:ext cx="7260744" cy="4787000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2" name="Rectangle"/>
          <p:cNvSpPr/>
          <p:nvPr/>
        </p:nvSpPr>
        <p:spPr>
          <a:xfrm>
            <a:off x="17240732" y="5090159"/>
            <a:ext cx="5375010" cy="4787000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3" name="Rectangle"/>
          <p:cNvSpPr/>
          <p:nvPr/>
        </p:nvSpPr>
        <p:spPr>
          <a:xfrm>
            <a:off x="9794609" y="10141569"/>
            <a:ext cx="7260744" cy="2226187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4" name="Rectangle"/>
          <p:cNvSpPr/>
          <p:nvPr/>
        </p:nvSpPr>
        <p:spPr>
          <a:xfrm>
            <a:off x="17240732" y="10141569"/>
            <a:ext cx="3172756" cy="2226187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5" name="Rectangle"/>
          <p:cNvSpPr/>
          <p:nvPr/>
        </p:nvSpPr>
        <p:spPr>
          <a:xfrm>
            <a:off x="20605156" y="10133332"/>
            <a:ext cx="2003231" cy="2242661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6" name="Improved RTF output"/>
          <p:cNvSpPr txBox="1"/>
          <p:nvPr/>
        </p:nvSpPr>
        <p:spPr>
          <a:xfrm>
            <a:off x="2278050" y="5183730"/>
            <a:ext cx="674988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Improved RTF output</a:t>
            </a:r>
          </a:p>
        </p:txBody>
      </p:sp>
      <p:sp>
        <p:nvSpPr>
          <p:cNvPr id="837" name="Additional cell formatters"/>
          <p:cNvSpPr txBox="1"/>
          <p:nvPr/>
        </p:nvSpPr>
        <p:spPr>
          <a:xfrm>
            <a:off x="9794609" y="5183730"/>
            <a:ext cx="726074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Additional cell formatters</a:t>
            </a:r>
          </a:p>
        </p:txBody>
      </p:sp>
      <p:sp>
        <p:nvSpPr>
          <p:cNvPr id="838" name="More ways to style cells"/>
          <p:cNvSpPr txBox="1"/>
          <p:nvPr/>
        </p:nvSpPr>
        <p:spPr>
          <a:xfrm>
            <a:off x="17234501" y="5183730"/>
            <a:ext cx="538747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ways to style cells</a:t>
            </a:r>
          </a:p>
        </p:txBody>
      </p:sp>
      <p:sp>
        <p:nvSpPr>
          <p:cNvPr id="839" name="Improvements to…"/>
          <p:cNvSpPr txBox="1"/>
          <p:nvPr/>
        </p:nvSpPr>
        <p:spPr>
          <a:xfrm>
            <a:off x="9794609" y="10670462"/>
            <a:ext cx="726074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Improvements to</a:t>
            </a:r>
          </a:p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table structuring</a:t>
            </a:r>
          </a:p>
        </p:txBody>
      </p:sp>
      <p:sp>
        <p:nvSpPr>
          <p:cNvPr id="840" name="API enhancements"/>
          <p:cNvSpPr txBox="1"/>
          <p:nvPr/>
        </p:nvSpPr>
        <p:spPr>
          <a:xfrm>
            <a:off x="17513741" y="10760632"/>
            <a:ext cx="2705023" cy="98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90000"/>
              </a:lnSpc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API </a:t>
            </a:r>
            <a:r>
              <a:rPr sz="2700"/>
              <a:t>enhancements</a:t>
            </a:r>
          </a:p>
        </p:txBody>
      </p:sp>
      <p:sp>
        <p:nvSpPr>
          <p:cNvPr id="841" name="We made gt public and listened to our users."/>
          <p:cNvSpPr txBox="1"/>
          <p:nvPr/>
        </p:nvSpPr>
        <p:spPr>
          <a:xfrm>
            <a:off x="1739452" y="1590843"/>
            <a:ext cx="20905096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made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public and listened to our users.</a:t>
            </a:r>
          </a:p>
        </p:txBody>
      </p:sp>
      <p:sp>
        <p:nvSpPr>
          <p:cNvPr id="842" name="Rectangle"/>
          <p:cNvSpPr/>
          <p:nvPr/>
        </p:nvSpPr>
        <p:spPr>
          <a:xfrm>
            <a:off x="1696753" y="8839627"/>
            <a:ext cx="7912477" cy="3535682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3" name="Improved LaTeX output"/>
          <p:cNvSpPr txBox="1"/>
          <p:nvPr/>
        </p:nvSpPr>
        <p:spPr>
          <a:xfrm>
            <a:off x="2278050" y="8945588"/>
            <a:ext cx="674988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Improved LaTeX output</a:t>
            </a:r>
          </a:p>
        </p:txBody>
      </p:sp>
      <p:sp>
        <p:nvSpPr>
          <p:cNvPr id="844" name="Line"/>
          <p:cNvSpPr/>
          <p:nvPr/>
        </p:nvSpPr>
        <p:spPr>
          <a:xfrm>
            <a:off x="1701688" y="5082831"/>
            <a:ext cx="791247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5" name="More!"/>
          <p:cNvSpPr txBox="1"/>
          <p:nvPr/>
        </p:nvSpPr>
        <p:spPr>
          <a:xfrm>
            <a:off x="20677154" y="10962562"/>
            <a:ext cx="18592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More!</a:t>
            </a:r>
          </a:p>
        </p:txBody>
      </p:sp>
      <p:sp>
        <p:nvSpPr>
          <p:cNvPr id="846" name="Line"/>
          <p:cNvSpPr/>
          <p:nvPr/>
        </p:nvSpPr>
        <p:spPr>
          <a:xfrm>
            <a:off x="9797346" y="5082831"/>
            <a:ext cx="726376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7" name="Line"/>
          <p:cNvSpPr/>
          <p:nvPr/>
        </p:nvSpPr>
        <p:spPr>
          <a:xfrm>
            <a:off x="17237084" y="5082831"/>
            <a:ext cx="538107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8" name="Line"/>
          <p:cNvSpPr/>
          <p:nvPr/>
        </p:nvSpPr>
        <p:spPr>
          <a:xfrm>
            <a:off x="1701688" y="8640965"/>
            <a:ext cx="791247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9" name="Line"/>
          <p:cNvSpPr/>
          <p:nvPr/>
        </p:nvSpPr>
        <p:spPr>
          <a:xfrm>
            <a:off x="1701688" y="8832536"/>
            <a:ext cx="791247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0" name="Line"/>
          <p:cNvSpPr/>
          <p:nvPr/>
        </p:nvSpPr>
        <p:spPr>
          <a:xfrm>
            <a:off x="1701688" y="12369881"/>
            <a:ext cx="791247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1" name="Line"/>
          <p:cNvSpPr/>
          <p:nvPr/>
        </p:nvSpPr>
        <p:spPr>
          <a:xfrm>
            <a:off x="9787102" y="12369881"/>
            <a:ext cx="727257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2" name="Line"/>
          <p:cNvSpPr/>
          <p:nvPr/>
        </p:nvSpPr>
        <p:spPr>
          <a:xfrm>
            <a:off x="9794609" y="9880489"/>
            <a:ext cx="726376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3" name="Line"/>
          <p:cNvSpPr/>
          <p:nvPr/>
        </p:nvSpPr>
        <p:spPr>
          <a:xfrm>
            <a:off x="9794824" y="10134274"/>
            <a:ext cx="7263769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4" name="Line"/>
          <p:cNvSpPr/>
          <p:nvPr/>
        </p:nvSpPr>
        <p:spPr>
          <a:xfrm>
            <a:off x="17234501" y="9880489"/>
            <a:ext cx="538107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5" name="Line"/>
          <p:cNvSpPr/>
          <p:nvPr/>
        </p:nvSpPr>
        <p:spPr>
          <a:xfrm>
            <a:off x="17240732" y="10134274"/>
            <a:ext cx="3172755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6" name="Line"/>
          <p:cNvSpPr/>
          <p:nvPr/>
        </p:nvSpPr>
        <p:spPr>
          <a:xfrm>
            <a:off x="17243411" y="12369881"/>
            <a:ext cx="3173687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7" name="Line"/>
          <p:cNvSpPr/>
          <p:nvPr/>
        </p:nvSpPr>
        <p:spPr>
          <a:xfrm>
            <a:off x="20595626" y="10134274"/>
            <a:ext cx="2022291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8" name="Line"/>
          <p:cNvSpPr/>
          <p:nvPr/>
        </p:nvSpPr>
        <p:spPr>
          <a:xfrm>
            <a:off x="20600427" y="12369881"/>
            <a:ext cx="2012689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859" name="675182.png" descr="67518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1772" y="6297343"/>
            <a:ext cx="1852310" cy="1852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latex-logo-png-transparent.png" descr="latex-logo-png-transparent.png"/>
          <p:cNvPicPr>
            <a:picLocks noChangeAspect="1"/>
          </p:cNvPicPr>
          <p:nvPr/>
        </p:nvPicPr>
        <p:blipFill>
          <a:blip r:embed="rId3">
            <a:extLst/>
          </a:blip>
          <a:srcRect l="0" t="32332" r="0" b="32332"/>
          <a:stretch>
            <a:fillRect/>
          </a:stretch>
        </p:blipFill>
        <p:spPr>
          <a:xfrm>
            <a:off x="3270749" y="10127113"/>
            <a:ext cx="4764647" cy="1683616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fmt_engineering()"/>
          <p:cNvSpPr txBox="1"/>
          <p:nvPr/>
        </p:nvSpPr>
        <p:spPr>
          <a:xfrm>
            <a:off x="11289633" y="6143118"/>
            <a:ext cx="42706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fmt_engineering()</a:t>
            </a:r>
          </a:p>
        </p:txBody>
      </p:sp>
      <p:sp>
        <p:nvSpPr>
          <p:cNvPr id="862" name="fmt_bytes()"/>
          <p:cNvSpPr txBox="1"/>
          <p:nvPr/>
        </p:nvSpPr>
        <p:spPr>
          <a:xfrm>
            <a:off x="11289633" y="6844416"/>
            <a:ext cx="42706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fmt_bytes()</a:t>
            </a:r>
          </a:p>
        </p:txBody>
      </p:sp>
      <p:sp>
        <p:nvSpPr>
          <p:cNvPr id="863" name="fmt_integer()"/>
          <p:cNvSpPr txBox="1"/>
          <p:nvPr/>
        </p:nvSpPr>
        <p:spPr>
          <a:xfrm>
            <a:off x="11289633" y="7545713"/>
            <a:ext cx="42706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fmt_integer()</a:t>
            </a:r>
          </a:p>
        </p:txBody>
      </p:sp>
      <p:sp>
        <p:nvSpPr>
          <p:cNvPr id="864" name="fmt_markdown()"/>
          <p:cNvSpPr txBox="1"/>
          <p:nvPr/>
        </p:nvSpPr>
        <p:spPr>
          <a:xfrm>
            <a:off x="11289633" y="8247012"/>
            <a:ext cx="427069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fmt_markdown()</a:t>
            </a:r>
          </a:p>
        </p:txBody>
      </p:sp>
      <p:sp>
        <p:nvSpPr>
          <p:cNvPr id="865" name="fmt_missing()"/>
          <p:cNvSpPr txBox="1"/>
          <p:nvPr/>
        </p:nvSpPr>
        <p:spPr>
          <a:xfrm>
            <a:off x="11289633" y="8948310"/>
            <a:ext cx="427069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fmt_missing()</a:t>
            </a:r>
          </a:p>
        </p:txBody>
      </p:sp>
      <p:sp>
        <p:nvSpPr>
          <p:cNvPr id="866" name="data_color()"/>
          <p:cNvSpPr txBox="1"/>
          <p:nvPr/>
        </p:nvSpPr>
        <p:spPr>
          <a:xfrm>
            <a:off x="18253319" y="6143118"/>
            <a:ext cx="3349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data_color()</a:t>
            </a:r>
          </a:p>
        </p:txBody>
      </p:sp>
      <p:sp>
        <p:nvSpPr>
          <p:cNvPr id="867" name="cell_text()"/>
          <p:cNvSpPr txBox="1"/>
          <p:nvPr/>
        </p:nvSpPr>
        <p:spPr>
          <a:xfrm>
            <a:off x="18253318" y="6845713"/>
            <a:ext cx="3349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cell_text()</a:t>
            </a:r>
          </a:p>
        </p:txBody>
      </p:sp>
      <p:sp>
        <p:nvSpPr>
          <p:cNvPr id="868" name="cell_fill()"/>
          <p:cNvSpPr txBox="1"/>
          <p:nvPr/>
        </p:nvSpPr>
        <p:spPr>
          <a:xfrm>
            <a:off x="18253318" y="7548309"/>
            <a:ext cx="3349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cell_fill()</a:t>
            </a:r>
          </a:p>
        </p:txBody>
      </p:sp>
      <p:sp>
        <p:nvSpPr>
          <p:cNvPr id="869" name="cell_borders()"/>
          <p:cNvSpPr txBox="1"/>
          <p:nvPr/>
        </p:nvSpPr>
        <p:spPr>
          <a:xfrm>
            <a:off x="18253318" y="8250904"/>
            <a:ext cx="3349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cell_borders()</a:t>
            </a:r>
          </a:p>
        </p:txBody>
      </p:sp>
      <p:sp>
        <p:nvSpPr>
          <p:cNvPr id="870" name="google_font()"/>
          <p:cNvSpPr txBox="1"/>
          <p:nvPr/>
        </p:nvSpPr>
        <p:spPr>
          <a:xfrm>
            <a:off x="18253318" y="8953500"/>
            <a:ext cx="334983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8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google_font()</a:t>
            </a:r>
          </a:p>
        </p:txBody>
      </p:sp>
      <p:grpSp>
        <p:nvGrpSpPr>
          <p:cNvPr id="87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871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87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76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874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87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79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877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87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880" name="gt_logo.png" descr="gt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6879" y="6878175"/>
            <a:ext cx="4842784" cy="5592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83" name="We learned that many Pharma users didn’t have their table requirements met by the early release of gt. So, we talked to them to better understand the problem."/>
          <p:cNvSpPr txBox="1"/>
          <p:nvPr/>
        </p:nvSpPr>
        <p:spPr>
          <a:xfrm>
            <a:off x="1650552" y="2798022"/>
            <a:ext cx="21082896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learned that many Pharma users didn’t have their table requirements met by the early release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 So, we talked to them to better understand the problem.</a:t>
            </a:r>
          </a:p>
        </p:txBody>
      </p:sp>
      <p:grpSp>
        <p:nvGrpSpPr>
          <p:cNvPr id="886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884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88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89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887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88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89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89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895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893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89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896" name="WHO WE TALKED TO:"/>
          <p:cNvSpPr txBox="1"/>
          <p:nvPr/>
        </p:nvSpPr>
        <p:spPr>
          <a:xfrm>
            <a:off x="2337198" y="4838106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WHO WE TALKED TO:</a:t>
            </a:r>
          </a:p>
        </p:txBody>
      </p:sp>
      <p:sp>
        <p:nvSpPr>
          <p:cNvPr id="897" name="Pfizer: Tom Tensfeldt and Mike K. Smith"/>
          <p:cNvSpPr txBox="1"/>
          <p:nvPr/>
        </p:nvSpPr>
        <p:spPr>
          <a:xfrm>
            <a:off x="2323652" y="7377049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Pfizer</a:t>
            </a:r>
            <a:r>
              <a:t>: Tom Tensfeldt and Mike K. Smith</a:t>
            </a:r>
          </a:p>
        </p:txBody>
      </p:sp>
      <p:sp>
        <p:nvSpPr>
          <p:cNvPr id="898" name="Merck: Yilong Zhang, Keaven Anderson, and Alexandra Lauer"/>
          <p:cNvSpPr txBox="1"/>
          <p:nvPr/>
        </p:nvSpPr>
        <p:spPr>
          <a:xfrm>
            <a:off x="2323652" y="5993649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Merck</a:t>
            </a:r>
            <a:r>
              <a:t>: Yilong Zhang, Keaven Anderson, and Alexandra Lauer</a:t>
            </a:r>
          </a:p>
        </p:txBody>
      </p:sp>
      <p:sp>
        <p:nvSpPr>
          <p:cNvPr id="899" name="Atorus Research: Mike Stackhouse and Eli Miller"/>
          <p:cNvSpPr txBox="1"/>
          <p:nvPr/>
        </p:nvSpPr>
        <p:spPr>
          <a:xfrm>
            <a:off x="2323652" y="8760449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Atorus Research</a:t>
            </a:r>
            <a:r>
              <a:t>: Mike Stackhouse and Eli Miller</a:t>
            </a:r>
          </a:p>
        </p:txBody>
      </p:sp>
      <p:sp>
        <p:nvSpPr>
          <p:cNvPr id="900" name="GSK: Ellis Hughes and Christina Fillmore"/>
          <p:cNvSpPr txBox="1"/>
          <p:nvPr/>
        </p:nvSpPr>
        <p:spPr>
          <a:xfrm>
            <a:off x="2323652" y="10143848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GSK</a:t>
            </a:r>
            <a:r>
              <a:t>: Ellis Hughes and Christina Fillmore</a:t>
            </a:r>
          </a:p>
        </p:txBody>
      </p:sp>
      <p:sp>
        <p:nvSpPr>
          <p:cNvPr id="901" name="Novartis: Pierre Wallet and Harvey Lieberman"/>
          <p:cNvSpPr txBox="1"/>
          <p:nvPr/>
        </p:nvSpPr>
        <p:spPr>
          <a:xfrm>
            <a:off x="2337198" y="11527248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Novartis</a:t>
            </a:r>
            <a:r>
              <a:t>: Pierre Wallet and Harvey Lieberman</a:t>
            </a:r>
          </a:p>
        </p:txBody>
      </p:sp>
      <p:sp>
        <p:nvSpPr>
          <p:cNvPr id="902" name="We made gt better for Pharma after getting some feedback."/>
          <p:cNvSpPr txBox="1"/>
          <p:nvPr/>
        </p:nvSpPr>
        <p:spPr>
          <a:xfrm>
            <a:off x="1739452" y="1583439"/>
            <a:ext cx="20407329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made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better for Pharma after getting some feedback.</a:t>
            </a:r>
          </a:p>
        </p:txBody>
      </p:sp>
      <p:pic>
        <p:nvPicPr>
          <p:cNvPr id="903" name="gt_logo.png" descr="gt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6410" y="6878175"/>
            <a:ext cx="4842783" cy="5592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Developing gt to fit the needs of Pharma. First major fix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Developing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fit the needs of Pharma. First major fix.</a:t>
            </a:r>
          </a:p>
        </p:txBody>
      </p:sp>
      <p:sp>
        <p:nvSpPr>
          <p:cNvPr id="906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7" name="Heterogeneous columns"/>
          <p:cNvSpPr txBox="1"/>
          <p:nvPr/>
        </p:nvSpPr>
        <p:spPr>
          <a:xfrm>
            <a:off x="8805712" y="121869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5721750" y="7035377"/>
            <a:ext cx="13386894" cy="4585392"/>
            <a:chOff x="0" y="0"/>
            <a:chExt cx="13386892" cy="4585391"/>
          </a:xfrm>
        </p:grpSpPr>
        <p:grpSp>
          <p:nvGrpSpPr>
            <p:cNvPr id="967" name="Group"/>
            <p:cNvGrpSpPr/>
            <p:nvPr/>
          </p:nvGrpSpPr>
          <p:grpSpPr>
            <a:xfrm>
              <a:off x="1528121" y="0"/>
              <a:ext cx="9884256" cy="4585392"/>
              <a:chOff x="0" y="0"/>
              <a:chExt cx="9884254" cy="4585391"/>
            </a:xfrm>
          </p:grpSpPr>
          <p:sp>
            <p:nvSpPr>
              <p:cNvPr id="908" name="Line"/>
              <p:cNvSpPr/>
              <p:nvPr/>
            </p:nvSpPr>
            <p:spPr>
              <a:xfrm>
                <a:off x="0" y="4585391"/>
                <a:ext cx="9867374" cy="1"/>
              </a:xfrm>
              <a:prstGeom prst="line">
                <a:avLst/>
              </a:prstGeom>
              <a:noFill/>
              <a:ln w="254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09" name="Line"/>
              <p:cNvSpPr/>
              <p:nvPr/>
            </p:nvSpPr>
            <p:spPr>
              <a:xfrm>
                <a:off x="0" y="1483860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0" name="Line"/>
              <p:cNvSpPr/>
              <p:nvPr/>
            </p:nvSpPr>
            <p:spPr>
              <a:xfrm>
                <a:off x="0" y="2001577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1" name="Line"/>
              <p:cNvSpPr/>
              <p:nvPr/>
            </p:nvSpPr>
            <p:spPr>
              <a:xfrm>
                <a:off x="0" y="2519294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2" name="Line"/>
              <p:cNvSpPr/>
              <p:nvPr/>
            </p:nvSpPr>
            <p:spPr>
              <a:xfrm>
                <a:off x="0" y="3037011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3" name="Line"/>
              <p:cNvSpPr/>
              <p:nvPr/>
            </p:nvSpPr>
            <p:spPr>
              <a:xfrm>
                <a:off x="0" y="3554727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14" name="Line"/>
              <p:cNvSpPr/>
              <p:nvPr/>
            </p:nvSpPr>
            <p:spPr>
              <a:xfrm>
                <a:off x="0" y="4072445"/>
                <a:ext cx="9881839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924" name="Group"/>
              <p:cNvGrpSpPr/>
              <p:nvPr/>
            </p:nvGrpSpPr>
            <p:grpSpPr>
              <a:xfrm>
                <a:off x="4086950" y="0"/>
                <a:ext cx="1787436" cy="4540462"/>
                <a:chOff x="0" y="0"/>
                <a:chExt cx="1787435" cy="4540461"/>
              </a:xfrm>
            </p:grpSpPr>
            <p:sp>
              <p:nvSpPr>
                <p:cNvPr id="915" name="15.24"/>
                <p:cNvSpPr txBox="1"/>
                <p:nvPr/>
              </p:nvSpPr>
              <p:spPr>
                <a:xfrm>
                  <a:off x="8603" y="1556792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15.24</a:t>
                  </a:r>
                </a:p>
              </p:txBody>
            </p:sp>
            <p:sp>
              <p:nvSpPr>
                <p:cNvPr id="916" name="43.70"/>
                <p:cNvSpPr txBox="1"/>
                <p:nvPr/>
              </p:nvSpPr>
              <p:spPr>
                <a:xfrm>
                  <a:off x="12786" y="2067166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43.70</a:t>
                  </a:r>
                </a:p>
              </p:txBody>
            </p:sp>
            <p:sp>
              <p:nvSpPr>
                <p:cNvPr id="917" name="26.00"/>
                <p:cNvSpPr txBox="1"/>
                <p:nvPr/>
              </p:nvSpPr>
              <p:spPr>
                <a:xfrm>
                  <a:off x="4744" y="2577540"/>
                  <a:ext cx="1782691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26.00</a:t>
                  </a:r>
                </a:p>
              </p:txBody>
            </p:sp>
            <p:sp>
              <p:nvSpPr>
                <p:cNvPr id="918" name="false"/>
                <p:cNvSpPr txBox="1"/>
                <p:nvPr/>
              </p:nvSpPr>
              <p:spPr>
                <a:xfrm>
                  <a:off x="0" y="3087913"/>
                  <a:ext cx="1787435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false</a:t>
                  </a:r>
                </a:p>
              </p:txBody>
            </p:sp>
            <p:sp>
              <p:nvSpPr>
                <p:cNvPr id="919" name="primary"/>
                <p:cNvSpPr txBox="1"/>
                <p:nvPr/>
              </p:nvSpPr>
              <p:spPr>
                <a:xfrm>
                  <a:off x="1649" y="3598288"/>
                  <a:ext cx="1785786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primary</a:t>
                  </a:r>
                </a:p>
              </p:txBody>
            </p:sp>
            <p:sp>
              <p:nvSpPr>
                <p:cNvPr id="920" name="true"/>
                <p:cNvSpPr txBox="1"/>
                <p:nvPr/>
              </p:nvSpPr>
              <p:spPr>
                <a:xfrm>
                  <a:off x="16571" y="4108661"/>
                  <a:ext cx="177086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21" name="13.40"/>
                <p:cNvSpPr txBox="1"/>
                <p:nvPr/>
              </p:nvSpPr>
              <p:spPr>
                <a:xfrm>
                  <a:off x="12786" y="1024117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13.40</a:t>
                  </a:r>
                </a:p>
              </p:txBody>
            </p:sp>
            <p:sp>
              <p:nvSpPr>
                <p:cNvPr id="922" name="Column 3"/>
                <p:cNvSpPr txBox="1"/>
                <p:nvPr/>
              </p:nvSpPr>
              <p:spPr>
                <a:xfrm>
                  <a:off x="281923" y="-1"/>
                  <a:ext cx="150551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Column 3</a:t>
                  </a:r>
                </a:p>
              </p:txBody>
            </p:sp>
            <p:sp>
              <p:nvSpPr>
                <p:cNvPr id="923" name="2.78"/>
                <p:cNvSpPr txBox="1"/>
                <p:nvPr/>
              </p:nvSpPr>
              <p:spPr>
                <a:xfrm>
                  <a:off x="8603" y="513743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2.78</a:t>
                  </a:r>
                </a:p>
              </p:txBody>
            </p:sp>
          </p:grpSp>
          <p:sp>
            <p:nvSpPr>
              <p:cNvPr id="925" name="Line"/>
              <p:cNvSpPr/>
              <p:nvPr/>
            </p:nvSpPr>
            <p:spPr>
              <a:xfrm>
                <a:off x="0" y="966143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26" name="Line"/>
              <p:cNvSpPr/>
              <p:nvPr/>
            </p:nvSpPr>
            <p:spPr>
              <a:xfrm>
                <a:off x="0" y="448426"/>
                <a:ext cx="9867375" cy="1"/>
              </a:xfrm>
              <a:prstGeom prst="line">
                <a:avLst/>
              </a:prstGeom>
              <a:noFill/>
              <a:ln w="12700" cap="flat">
                <a:solidFill>
                  <a:srgbClr val="D3D3D3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936" name="Group"/>
              <p:cNvGrpSpPr/>
              <p:nvPr/>
            </p:nvGrpSpPr>
            <p:grpSpPr>
              <a:xfrm>
                <a:off x="6091883" y="0"/>
                <a:ext cx="1787437" cy="4540462"/>
                <a:chOff x="0" y="0"/>
                <a:chExt cx="1787435" cy="4540461"/>
              </a:xfrm>
            </p:grpSpPr>
            <p:sp>
              <p:nvSpPr>
                <p:cNvPr id="927" name="2.12"/>
                <p:cNvSpPr txBox="1"/>
                <p:nvPr/>
              </p:nvSpPr>
              <p:spPr>
                <a:xfrm>
                  <a:off x="8604" y="1556792"/>
                  <a:ext cx="177883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2.12</a:t>
                  </a:r>
                </a:p>
              </p:txBody>
            </p:sp>
            <p:sp>
              <p:nvSpPr>
                <p:cNvPr id="928" name="75.87"/>
                <p:cNvSpPr txBox="1"/>
                <p:nvPr/>
              </p:nvSpPr>
              <p:spPr>
                <a:xfrm>
                  <a:off x="12786" y="2067166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75.87</a:t>
                  </a:r>
                </a:p>
              </p:txBody>
            </p:sp>
            <p:sp>
              <p:nvSpPr>
                <p:cNvPr id="929" name="41.06"/>
                <p:cNvSpPr txBox="1"/>
                <p:nvPr/>
              </p:nvSpPr>
              <p:spPr>
                <a:xfrm>
                  <a:off x="4745" y="2577540"/>
                  <a:ext cx="1782691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41.06</a:t>
                  </a:r>
                </a:p>
              </p:txBody>
            </p:sp>
            <p:sp>
              <p:nvSpPr>
                <p:cNvPr id="930" name="true"/>
                <p:cNvSpPr txBox="1"/>
                <p:nvPr/>
              </p:nvSpPr>
              <p:spPr>
                <a:xfrm>
                  <a:off x="0" y="3087913"/>
                  <a:ext cx="1787435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31" name="unknown"/>
                <p:cNvSpPr txBox="1"/>
                <p:nvPr/>
              </p:nvSpPr>
              <p:spPr>
                <a:xfrm>
                  <a:off x="1649" y="3598288"/>
                  <a:ext cx="1785786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unknown</a:t>
                  </a:r>
                </a:p>
              </p:txBody>
            </p:sp>
            <p:sp>
              <p:nvSpPr>
                <p:cNvPr id="932" name="NA"/>
                <p:cNvSpPr txBox="1"/>
                <p:nvPr/>
              </p:nvSpPr>
              <p:spPr>
                <a:xfrm>
                  <a:off x="16571" y="4108661"/>
                  <a:ext cx="177086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NA</a:t>
                  </a:r>
                </a:p>
              </p:txBody>
            </p:sp>
            <p:sp>
              <p:nvSpPr>
                <p:cNvPr id="933" name="–"/>
                <p:cNvSpPr txBox="1"/>
                <p:nvPr/>
              </p:nvSpPr>
              <p:spPr>
                <a:xfrm>
                  <a:off x="12786" y="1024117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–</a:t>
                  </a:r>
                </a:p>
              </p:txBody>
            </p:sp>
            <p:sp>
              <p:nvSpPr>
                <p:cNvPr id="934" name="Column 4"/>
                <p:cNvSpPr txBox="1"/>
                <p:nvPr/>
              </p:nvSpPr>
              <p:spPr>
                <a:xfrm>
                  <a:off x="281923" y="-1"/>
                  <a:ext cx="150551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Column 4</a:t>
                  </a:r>
                </a:p>
              </p:txBody>
            </p:sp>
            <p:sp>
              <p:nvSpPr>
                <p:cNvPr id="935" name="73.23"/>
                <p:cNvSpPr txBox="1"/>
                <p:nvPr/>
              </p:nvSpPr>
              <p:spPr>
                <a:xfrm>
                  <a:off x="8604" y="513743"/>
                  <a:ext cx="177883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73.23</a:t>
                  </a:r>
                </a:p>
              </p:txBody>
            </p:sp>
          </p:grpSp>
          <p:grpSp>
            <p:nvGrpSpPr>
              <p:cNvPr id="946" name="Group"/>
              <p:cNvGrpSpPr/>
              <p:nvPr/>
            </p:nvGrpSpPr>
            <p:grpSpPr>
              <a:xfrm>
                <a:off x="8096818" y="0"/>
                <a:ext cx="1787437" cy="4550699"/>
                <a:chOff x="0" y="0"/>
                <a:chExt cx="1787435" cy="4550698"/>
              </a:xfrm>
            </p:grpSpPr>
            <p:sp>
              <p:nvSpPr>
                <p:cNvPr id="937" name="8.36"/>
                <p:cNvSpPr txBox="1"/>
                <p:nvPr/>
              </p:nvSpPr>
              <p:spPr>
                <a:xfrm>
                  <a:off x="8604" y="1556792"/>
                  <a:ext cx="177883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8.36</a:t>
                  </a:r>
                </a:p>
              </p:txBody>
            </p:sp>
            <p:sp>
              <p:nvSpPr>
                <p:cNvPr id="938" name="47.55"/>
                <p:cNvSpPr txBox="1"/>
                <p:nvPr/>
              </p:nvSpPr>
              <p:spPr>
                <a:xfrm>
                  <a:off x="12786" y="2067166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47.55</a:t>
                  </a:r>
                </a:p>
              </p:txBody>
            </p:sp>
            <p:sp>
              <p:nvSpPr>
                <p:cNvPr id="939" name="35.93"/>
                <p:cNvSpPr txBox="1"/>
                <p:nvPr/>
              </p:nvSpPr>
              <p:spPr>
                <a:xfrm>
                  <a:off x="4745" y="2587776"/>
                  <a:ext cx="1782691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35.93</a:t>
                  </a:r>
                </a:p>
              </p:txBody>
            </p:sp>
            <p:sp>
              <p:nvSpPr>
                <p:cNvPr id="940" name="false"/>
                <p:cNvSpPr txBox="1"/>
                <p:nvPr/>
              </p:nvSpPr>
              <p:spPr>
                <a:xfrm>
                  <a:off x="0" y="3098150"/>
                  <a:ext cx="1787435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false</a:t>
                  </a:r>
                </a:p>
              </p:txBody>
            </p:sp>
            <p:sp>
              <p:nvSpPr>
                <p:cNvPr id="941" name="primary"/>
                <p:cNvSpPr txBox="1"/>
                <p:nvPr/>
              </p:nvSpPr>
              <p:spPr>
                <a:xfrm>
                  <a:off x="1649" y="3608524"/>
                  <a:ext cx="1785786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primary</a:t>
                  </a:r>
                </a:p>
              </p:txBody>
            </p:sp>
            <p:sp>
              <p:nvSpPr>
                <p:cNvPr id="942" name="true"/>
                <p:cNvSpPr txBox="1"/>
                <p:nvPr/>
              </p:nvSpPr>
              <p:spPr>
                <a:xfrm>
                  <a:off x="16571" y="4118898"/>
                  <a:ext cx="177086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43" name="73.38"/>
                <p:cNvSpPr txBox="1"/>
                <p:nvPr/>
              </p:nvSpPr>
              <p:spPr>
                <a:xfrm>
                  <a:off x="12786" y="1024117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73.38</a:t>
                  </a:r>
                </a:p>
              </p:txBody>
            </p:sp>
            <p:sp>
              <p:nvSpPr>
                <p:cNvPr id="944" name="Column 5"/>
                <p:cNvSpPr txBox="1"/>
                <p:nvPr/>
              </p:nvSpPr>
              <p:spPr>
                <a:xfrm>
                  <a:off x="281923" y="-1"/>
                  <a:ext cx="150551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Column 5</a:t>
                  </a:r>
                </a:p>
              </p:txBody>
            </p:sp>
            <p:sp>
              <p:nvSpPr>
                <p:cNvPr id="945" name="3.26"/>
                <p:cNvSpPr txBox="1"/>
                <p:nvPr/>
              </p:nvSpPr>
              <p:spPr>
                <a:xfrm>
                  <a:off x="8604" y="513743"/>
                  <a:ext cx="177883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3.26</a:t>
                  </a:r>
                </a:p>
              </p:txBody>
            </p:sp>
          </p:grpSp>
          <p:grpSp>
            <p:nvGrpSpPr>
              <p:cNvPr id="956" name="Group"/>
              <p:cNvGrpSpPr/>
              <p:nvPr/>
            </p:nvGrpSpPr>
            <p:grpSpPr>
              <a:xfrm>
                <a:off x="2082016" y="0"/>
                <a:ext cx="1787436" cy="4540462"/>
                <a:chOff x="0" y="0"/>
                <a:chExt cx="1787434" cy="4540461"/>
              </a:xfrm>
            </p:grpSpPr>
            <p:sp>
              <p:nvSpPr>
                <p:cNvPr id="947" name="–"/>
                <p:cNvSpPr txBox="1"/>
                <p:nvPr/>
              </p:nvSpPr>
              <p:spPr>
                <a:xfrm>
                  <a:off x="8602" y="1556792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–</a:t>
                  </a:r>
                </a:p>
              </p:txBody>
            </p:sp>
            <p:sp>
              <p:nvSpPr>
                <p:cNvPr id="948" name="21.34"/>
                <p:cNvSpPr txBox="1"/>
                <p:nvPr/>
              </p:nvSpPr>
              <p:spPr>
                <a:xfrm>
                  <a:off x="12785" y="2067166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21.34</a:t>
                  </a:r>
                </a:p>
              </p:txBody>
            </p:sp>
            <p:sp>
              <p:nvSpPr>
                <p:cNvPr id="949" name="61.93"/>
                <p:cNvSpPr txBox="1"/>
                <p:nvPr/>
              </p:nvSpPr>
              <p:spPr>
                <a:xfrm>
                  <a:off x="4744" y="2577540"/>
                  <a:ext cx="1782691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61.93</a:t>
                  </a:r>
                </a:p>
              </p:txBody>
            </p:sp>
            <p:sp>
              <p:nvSpPr>
                <p:cNvPr id="950" name="true"/>
                <p:cNvSpPr txBox="1"/>
                <p:nvPr/>
              </p:nvSpPr>
              <p:spPr>
                <a:xfrm>
                  <a:off x="0" y="3087913"/>
                  <a:ext cx="1787435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51" name="secondary"/>
                <p:cNvSpPr txBox="1"/>
                <p:nvPr/>
              </p:nvSpPr>
              <p:spPr>
                <a:xfrm>
                  <a:off x="1649" y="3598288"/>
                  <a:ext cx="1785786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secondary</a:t>
                  </a:r>
                </a:p>
              </p:txBody>
            </p:sp>
            <p:sp>
              <p:nvSpPr>
                <p:cNvPr id="952" name="true"/>
                <p:cNvSpPr txBox="1"/>
                <p:nvPr/>
              </p:nvSpPr>
              <p:spPr>
                <a:xfrm>
                  <a:off x="16571" y="4108661"/>
                  <a:ext cx="177086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53" name="36.87"/>
                <p:cNvSpPr txBox="1"/>
                <p:nvPr/>
              </p:nvSpPr>
              <p:spPr>
                <a:xfrm>
                  <a:off x="12785" y="1024117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36.87</a:t>
                  </a:r>
                </a:p>
              </p:txBody>
            </p:sp>
            <p:sp>
              <p:nvSpPr>
                <p:cNvPr id="954" name="Column 2"/>
                <p:cNvSpPr txBox="1"/>
                <p:nvPr/>
              </p:nvSpPr>
              <p:spPr>
                <a:xfrm>
                  <a:off x="281923" y="-1"/>
                  <a:ext cx="150551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Column 2</a:t>
                  </a:r>
                </a:p>
              </p:txBody>
            </p:sp>
            <p:sp>
              <p:nvSpPr>
                <p:cNvPr id="955" name="15.24"/>
                <p:cNvSpPr txBox="1"/>
                <p:nvPr/>
              </p:nvSpPr>
              <p:spPr>
                <a:xfrm>
                  <a:off x="8602" y="513743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15.24</a:t>
                  </a:r>
                </a:p>
              </p:txBody>
            </p:sp>
          </p:grpSp>
          <p:grpSp>
            <p:nvGrpSpPr>
              <p:cNvPr id="966" name="Group"/>
              <p:cNvGrpSpPr/>
              <p:nvPr/>
            </p:nvGrpSpPr>
            <p:grpSpPr>
              <a:xfrm>
                <a:off x="77082" y="0"/>
                <a:ext cx="1787435" cy="4540462"/>
                <a:chOff x="0" y="0"/>
                <a:chExt cx="1787434" cy="4540461"/>
              </a:xfrm>
            </p:grpSpPr>
            <p:sp>
              <p:nvSpPr>
                <p:cNvPr id="957" name="43.28"/>
                <p:cNvSpPr txBox="1"/>
                <p:nvPr/>
              </p:nvSpPr>
              <p:spPr>
                <a:xfrm>
                  <a:off x="8602" y="1556792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43.28</a:t>
                  </a:r>
                </a:p>
              </p:txBody>
            </p:sp>
            <p:sp>
              <p:nvSpPr>
                <p:cNvPr id="958" name="63.90"/>
                <p:cNvSpPr txBox="1"/>
                <p:nvPr/>
              </p:nvSpPr>
              <p:spPr>
                <a:xfrm>
                  <a:off x="12785" y="2067166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63.90</a:t>
                  </a:r>
                </a:p>
              </p:txBody>
            </p:sp>
            <p:sp>
              <p:nvSpPr>
                <p:cNvPr id="959" name="—"/>
                <p:cNvSpPr txBox="1"/>
                <p:nvPr/>
              </p:nvSpPr>
              <p:spPr>
                <a:xfrm>
                  <a:off x="4744" y="2577540"/>
                  <a:ext cx="1782691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—</a:t>
                  </a:r>
                </a:p>
              </p:txBody>
            </p:sp>
            <p:sp>
              <p:nvSpPr>
                <p:cNvPr id="960" name="true"/>
                <p:cNvSpPr txBox="1"/>
                <p:nvPr/>
              </p:nvSpPr>
              <p:spPr>
                <a:xfrm>
                  <a:off x="0" y="3087913"/>
                  <a:ext cx="1787435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true</a:t>
                  </a:r>
                </a:p>
              </p:txBody>
            </p:sp>
            <p:sp>
              <p:nvSpPr>
                <p:cNvPr id="961" name="primary"/>
                <p:cNvSpPr txBox="1"/>
                <p:nvPr/>
              </p:nvSpPr>
              <p:spPr>
                <a:xfrm>
                  <a:off x="1649" y="3598288"/>
                  <a:ext cx="1785786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primary</a:t>
                  </a:r>
                </a:p>
              </p:txBody>
            </p:sp>
            <p:sp>
              <p:nvSpPr>
                <p:cNvPr id="962" name="false"/>
                <p:cNvSpPr txBox="1"/>
                <p:nvPr/>
              </p:nvSpPr>
              <p:spPr>
                <a:xfrm>
                  <a:off x="16571" y="4108661"/>
                  <a:ext cx="1770864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false</a:t>
                  </a:r>
                </a:p>
              </p:txBody>
            </p:sp>
            <p:sp>
              <p:nvSpPr>
                <p:cNvPr id="963" name="12.75"/>
                <p:cNvSpPr txBox="1"/>
                <p:nvPr/>
              </p:nvSpPr>
              <p:spPr>
                <a:xfrm>
                  <a:off x="12785" y="1024117"/>
                  <a:ext cx="1774650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12.75</a:t>
                  </a:r>
                </a:p>
              </p:txBody>
            </p:sp>
            <p:sp>
              <p:nvSpPr>
                <p:cNvPr id="964" name="Column 1"/>
                <p:cNvSpPr txBox="1"/>
                <p:nvPr/>
              </p:nvSpPr>
              <p:spPr>
                <a:xfrm>
                  <a:off x="281923" y="-1"/>
                  <a:ext cx="1505512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Column 1</a:t>
                  </a:r>
                </a:p>
              </p:txBody>
            </p:sp>
            <p:sp>
              <p:nvSpPr>
                <p:cNvPr id="965" name="7.24"/>
                <p:cNvSpPr txBox="1"/>
                <p:nvPr/>
              </p:nvSpPr>
              <p:spPr>
                <a:xfrm>
                  <a:off x="8602" y="513743"/>
                  <a:ext cx="1778833" cy="431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b">
                  <a:normAutofit fontScale="100000" lnSpcReduction="0"/>
                </a:bodyPr>
                <a:lstStyle>
                  <a:lvl1pPr algn="r">
                    <a:defRPr b="0" cap="none" spc="0" sz="2200">
                      <a:solidFill>
                        <a:srgbClr val="4E4E4E"/>
                      </a:solidFill>
                    </a:defRPr>
                  </a:lvl1pPr>
                </a:lstStyle>
                <a:p>
                  <a:pPr/>
                  <a:r>
                    <a:t>7.24</a:t>
                  </a:r>
                </a:p>
              </p:txBody>
            </p:sp>
          </p:grpSp>
        </p:grpSp>
        <p:sp>
          <p:nvSpPr>
            <p:cNvPr id="968" name="numeric values"/>
            <p:cNvSpPr txBox="1"/>
            <p:nvPr/>
          </p:nvSpPr>
          <p:spPr>
            <a:xfrm>
              <a:off x="0" y="1343459"/>
              <a:ext cx="1268525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numeric values</a:t>
              </a:r>
            </a:p>
          </p:txBody>
        </p:sp>
        <p:grpSp>
          <p:nvGrpSpPr>
            <p:cNvPr id="972" name="Group"/>
            <p:cNvGrpSpPr/>
            <p:nvPr/>
          </p:nvGrpSpPr>
          <p:grpSpPr>
            <a:xfrm>
              <a:off x="1391018" y="529539"/>
              <a:ext cx="133784" cy="2389842"/>
              <a:chOff x="0" y="0"/>
              <a:chExt cx="133782" cy="2389840"/>
            </a:xfrm>
          </p:grpSpPr>
          <p:sp>
            <p:nvSpPr>
              <p:cNvPr id="969" name="Line"/>
              <p:cNvSpPr/>
              <p:nvPr/>
            </p:nvSpPr>
            <p:spPr>
              <a:xfrm flipH="1">
                <a:off x="7304" y="0"/>
                <a:ext cx="1" cy="238984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70" name="Line"/>
              <p:cNvSpPr/>
              <p:nvPr/>
            </p:nvSpPr>
            <p:spPr>
              <a:xfrm flipH="1" flipV="1">
                <a:off x="0" y="9827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71" name="Line"/>
              <p:cNvSpPr/>
              <p:nvPr/>
            </p:nvSpPr>
            <p:spPr>
              <a:xfrm flipH="1">
                <a:off x="0" y="2382693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973" name="character values"/>
            <p:cNvSpPr txBox="1"/>
            <p:nvPr/>
          </p:nvSpPr>
          <p:spPr>
            <a:xfrm>
              <a:off x="11684673" y="3430361"/>
              <a:ext cx="1702220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character values</a:t>
              </a:r>
            </a:p>
          </p:txBody>
        </p:sp>
        <p:grpSp>
          <p:nvGrpSpPr>
            <p:cNvPr id="977" name="Group"/>
            <p:cNvGrpSpPr/>
            <p:nvPr/>
          </p:nvGrpSpPr>
          <p:grpSpPr>
            <a:xfrm flipH="1">
              <a:off x="11415552" y="3128806"/>
              <a:ext cx="133783" cy="1365111"/>
              <a:chOff x="0" y="0"/>
              <a:chExt cx="133782" cy="1365109"/>
            </a:xfrm>
          </p:grpSpPr>
          <p:sp>
            <p:nvSpPr>
              <p:cNvPr id="974" name="Line"/>
              <p:cNvSpPr/>
              <p:nvPr/>
            </p:nvSpPr>
            <p:spPr>
              <a:xfrm flipH="1">
                <a:off x="7304" y="0"/>
                <a:ext cx="1" cy="1365110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75" name="Line"/>
              <p:cNvSpPr/>
              <p:nvPr/>
            </p:nvSpPr>
            <p:spPr>
              <a:xfrm flipH="1" flipV="1">
                <a:off x="0" y="5613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976" name="Line"/>
              <p:cNvSpPr/>
              <p:nvPr/>
            </p:nvSpPr>
            <p:spPr>
              <a:xfrm flipH="1">
                <a:off x="0" y="1361027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979" name="Line"/>
          <p:cNvSpPr/>
          <p:nvPr/>
        </p:nvSpPr>
        <p:spPr>
          <a:xfrm>
            <a:off x="1727088" y="6265543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0" name="Line"/>
          <p:cNvSpPr/>
          <p:nvPr/>
        </p:nvSpPr>
        <p:spPr>
          <a:xfrm>
            <a:off x="7242670" y="6977932"/>
            <a:ext cx="9871269" cy="1"/>
          </a:xfrm>
          <a:prstGeom prst="line">
            <a:avLst/>
          </a:prstGeom>
          <a:ln w="25400">
            <a:solidFill>
              <a:srgbClr val="D3D3D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1" name="No good solutions for having explanatory text within columns of numbers."/>
          <p:cNvSpPr txBox="1"/>
          <p:nvPr/>
        </p:nvSpPr>
        <p:spPr>
          <a:xfrm>
            <a:off x="2268622" y="3447863"/>
            <a:ext cx="2092982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No good solutions for having explanatory text within columns of numbers. </a:t>
            </a:r>
          </a:p>
        </p:txBody>
      </p:sp>
      <p:grpSp>
        <p:nvGrpSpPr>
          <p:cNvPr id="984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982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98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987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985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98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99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98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98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993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991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99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94" name="THE PHARMA RECOMMENDATION:"/>
          <p:cNvSpPr txBox="1"/>
          <p:nvPr/>
        </p:nvSpPr>
        <p:spPr>
          <a:xfrm>
            <a:off x="1690380" y="2740707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PHARMA RECOMMENDATION:</a:t>
            </a:r>
          </a:p>
        </p:txBody>
      </p:sp>
      <p:sp>
        <p:nvSpPr>
          <p:cNvPr id="995" name="Introduce a set of functions to make this possible."/>
          <p:cNvSpPr txBox="1"/>
          <p:nvPr/>
        </p:nvSpPr>
        <p:spPr>
          <a:xfrm>
            <a:off x="2239406" y="5219247"/>
            <a:ext cx="20929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Introduce a set of functions to make this possible.</a:t>
            </a:r>
          </a:p>
        </p:txBody>
      </p:sp>
      <p:sp>
        <p:nvSpPr>
          <p:cNvPr id="996" name="OUR FIX:"/>
          <p:cNvSpPr txBox="1"/>
          <p:nvPr/>
        </p:nvSpPr>
        <p:spPr>
          <a:xfrm>
            <a:off x="1661163" y="4512092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OUR FIX: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99" name="Multiple Spanner Levels"/>
          <p:cNvSpPr txBox="1"/>
          <p:nvPr/>
        </p:nvSpPr>
        <p:spPr>
          <a:xfrm>
            <a:off x="8651197" y="12191999"/>
            <a:ext cx="70816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Multiple Spanner Levels</a:t>
            </a:r>
          </a:p>
        </p:txBody>
      </p:sp>
      <p:grpSp>
        <p:nvGrpSpPr>
          <p:cNvPr id="1053" name="Group"/>
          <p:cNvGrpSpPr/>
          <p:nvPr/>
        </p:nvGrpSpPr>
        <p:grpSpPr>
          <a:xfrm>
            <a:off x="7250075" y="6812832"/>
            <a:ext cx="9883850" cy="4807937"/>
            <a:chOff x="0" y="0"/>
            <a:chExt cx="9883849" cy="4807936"/>
          </a:xfrm>
        </p:grpSpPr>
        <p:sp>
          <p:nvSpPr>
            <p:cNvPr id="1000" name="Column 1"/>
            <p:cNvSpPr txBox="1"/>
            <p:nvPr/>
          </p:nvSpPr>
          <p:spPr>
            <a:xfrm>
              <a:off x="358844" y="1248492"/>
              <a:ext cx="150551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Column 1</a:t>
              </a:r>
            </a:p>
          </p:txBody>
        </p:sp>
        <p:sp>
          <p:nvSpPr>
            <p:cNvPr id="1001" name="23.42"/>
            <p:cNvSpPr txBox="1"/>
            <p:nvPr/>
          </p:nvSpPr>
          <p:spPr>
            <a:xfrm>
              <a:off x="75481" y="1779337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23.42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0" y="1217312"/>
              <a:ext cx="3958512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3" name="Line"/>
            <p:cNvSpPr/>
            <p:nvPr/>
          </p:nvSpPr>
          <p:spPr>
            <a:xfrm>
              <a:off x="0" y="4807936"/>
              <a:ext cx="9867374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4" name="Line"/>
            <p:cNvSpPr/>
            <p:nvPr/>
          </p:nvSpPr>
          <p:spPr>
            <a:xfrm>
              <a:off x="0" y="1730258"/>
              <a:ext cx="986737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05" name="63.90"/>
            <p:cNvSpPr txBox="1"/>
            <p:nvPr/>
          </p:nvSpPr>
          <p:spPr>
            <a:xfrm>
              <a:off x="65117" y="2289712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63.90</a:t>
              </a:r>
            </a:p>
          </p:txBody>
        </p:sp>
        <p:sp>
          <p:nvSpPr>
            <p:cNvPr id="1006" name="—"/>
            <p:cNvSpPr txBox="1"/>
            <p:nvPr/>
          </p:nvSpPr>
          <p:spPr>
            <a:xfrm>
              <a:off x="57077" y="2800085"/>
              <a:ext cx="178269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—</a:t>
              </a:r>
            </a:p>
          </p:txBody>
        </p:sp>
        <p:sp>
          <p:nvSpPr>
            <p:cNvPr id="1007" name="1.29"/>
            <p:cNvSpPr txBox="1"/>
            <p:nvPr/>
          </p:nvSpPr>
          <p:spPr>
            <a:xfrm>
              <a:off x="66878" y="3310459"/>
              <a:ext cx="178743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1.29</a:t>
              </a:r>
            </a:p>
          </p:txBody>
        </p:sp>
        <p:sp>
          <p:nvSpPr>
            <p:cNvPr id="1008" name="–28.02"/>
            <p:cNvSpPr txBox="1"/>
            <p:nvPr/>
          </p:nvSpPr>
          <p:spPr>
            <a:xfrm>
              <a:off x="53981" y="3820833"/>
              <a:ext cx="178578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–28.02</a:t>
              </a:r>
            </a:p>
          </p:txBody>
        </p:sp>
        <p:sp>
          <p:nvSpPr>
            <p:cNvPr id="1009" name="86.92"/>
            <p:cNvSpPr txBox="1"/>
            <p:nvPr/>
          </p:nvSpPr>
          <p:spPr>
            <a:xfrm>
              <a:off x="83449" y="4331206"/>
              <a:ext cx="177086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86.92</a:t>
              </a:r>
            </a:p>
          </p:txBody>
        </p:sp>
        <p:sp>
          <p:nvSpPr>
            <p:cNvPr id="1010" name="Line"/>
            <p:cNvSpPr/>
            <p:nvPr/>
          </p:nvSpPr>
          <p:spPr>
            <a:xfrm>
              <a:off x="0" y="2243204"/>
              <a:ext cx="986737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11" name="Line"/>
            <p:cNvSpPr/>
            <p:nvPr/>
          </p:nvSpPr>
          <p:spPr>
            <a:xfrm>
              <a:off x="0" y="2756151"/>
              <a:ext cx="986737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12" name="Line"/>
            <p:cNvSpPr/>
            <p:nvPr/>
          </p:nvSpPr>
          <p:spPr>
            <a:xfrm>
              <a:off x="0" y="3269098"/>
              <a:ext cx="986737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13" name="Line"/>
            <p:cNvSpPr/>
            <p:nvPr/>
          </p:nvSpPr>
          <p:spPr>
            <a:xfrm>
              <a:off x="0" y="3782044"/>
              <a:ext cx="986737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14" name="Line"/>
            <p:cNvSpPr/>
            <p:nvPr/>
          </p:nvSpPr>
          <p:spPr>
            <a:xfrm>
              <a:off x="0" y="4294990"/>
              <a:ext cx="9881839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22" name="Group"/>
            <p:cNvGrpSpPr/>
            <p:nvPr/>
          </p:nvGrpSpPr>
          <p:grpSpPr>
            <a:xfrm>
              <a:off x="2031870" y="1248492"/>
              <a:ext cx="1810376" cy="3514515"/>
              <a:chOff x="0" y="0"/>
              <a:chExt cx="1810375" cy="3514514"/>
            </a:xfrm>
          </p:grpSpPr>
          <p:sp>
            <p:nvSpPr>
              <p:cNvPr id="1015" name="Column 2"/>
              <p:cNvSpPr txBox="1"/>
              <p:nvPr/>
            </p:nvSpPr>
            <p:spPr>
              <a:xfrm>
                <a:off x="304863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2</a:t>
                </a:r>
              </a:p>
            </p:txBody>
          </p:sp>
          <p:sp>
            <p:nvSpPr>
              <p:cNvPr id="1016" name="–"/>
              <p:cNvSpPr txBox="1"/>
              <p:nvPr/>
            </p:nvSpPr>
            <p:spPr>
              <a:xfrm>
                <a:off x="21501" y="530845"/>
                <a:ext cx="17788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</a:t>
                </a:r>
              </a:p>
            </p:txBody>
          </p:sp>
          <p:sp>
            <p:nvSpPr>
              <p:cNvPr id="1017" name="21.34"/>
              <p:cNvSpPr txBox="1"/>
              <p:nvPr/>
            </p:nvSpPr>
            <p:spPr>
              <a:xfrm>
                <a:off x="11137" y="1041220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21.34</a:t>
                </a:r>
              </a:p>
            </p:txBody>
          </p:sp>
          <p:sp>
            <p:nvSpPr>
              <p:cNvPr id="1018" name="61.93"/>
              <p:cNvSpPr txBox="1"/>
              <p:nvPr/>
            </p:nvSpPr>
            <p:spPr>
              <a:xfrm>
                <a:off x="3095" y="1551593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61.93</a:t>
                </a:r>
              </a:p>
            </p:txBody>
          </p:sp>
          <p:sp>
            <p:nvSpPr>
              <p:cNvPr id="1019" name="17.60"/>
              <p:cNvSpPr txBox="1"/>
              <p:nvPr/>
            </p:nvSpPr>
            <p:spPr>
              <a:xfrm>
                <a:off x="12896" y="2061967"/>
                <a:ext cx="178743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17.60</a:t>
                </a:r>
              </a:p>
            </p:txBody>
          </p:sp>
          <p:sp>
            <p:nvSpPr>
              <p:cNvPr id="1020" name="–10.55"/>
              <p:cNvSpPr txBox="1"/>
              <p:nvPr/>
            </p:nvSpPr>
            <p:spPr>
              <a:xfrm>
                <a:off x="0" y="2572341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–10.55</a:t>
                </a:r>
              </a:p>
            </p:txBody>
          </p:sp>
          <p:sp>
            <p:nvSpPr>
              <p:cNvPr id="1021" name="65.23"/>
              <p:cNvSpPr txBox="1"/>
              <p:nvPr/>
            </p:nvSpPr>
            <p:spPr>
              <a:xfrm>
                <a:off x="29467" y="3082714"/>
                <a:ext cx="177086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65.23</a:t>
                </a:r>
              </a:p>
            </p:txBody>
          </p:sp>
        </p:grpSp>
        <p:grpSp>
          <p:nvGrpSpPr>
            <p:cNvPr id="1030" name="Group"/>
            <p:cNvGrpSpPr/>
            <p:nvPr/>
          </p:nvGrpSpPr>
          <p:grpSpPr>
            <a:xfrm>
              <a:off x="4035732" y="1248492"/>
              <a:ext cx="1810375" cy="3514515"/>
              <a:chOff x="0" y="0"/>
              <a:chExt cx="1810374" cy="3514514"/>
            </a:xfrm>
          </p:grpSpPr>
          <p:sp>
            <p:nvSpPr>
              <p:cNvPr id="1023" name="Column 3"/>
              <p:cNvSpPr txBox="1"/>
              <p:nvPr/>
            </p:nvSpPr>
            <p:spPr>
              <a:xfrm>
                <a:off x="304862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3</a:t>
                </a:r>
              </a:p>
            </p:txBody>
          </p:sp>
          <p:sp>
            <p:nvSpPr>
              <p:cNvPr id="1024" name="15.24"/>
              <p:cNvSpPr txBox="1"/>
              <p:nvPr/>
            </p:nvSpPr>
            <p:spPr>
              <a:xfrm>
                <a:off x="21499" y="530845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15.24</a:t>
                </a:r>
              </a:p>
            </p:txBody>
          </p:sp>
          <p:sp>
            <p:nvSpPr>
              <p:cNvPr id="1025" name="43.70"/>
              <p:cNvSpPr txBox="1"/>
              <p:nvPr/>
            </p:nvSpPr>
            <p:spPr>
              <a:xfrm>
                <a:off x="11135" y="1041220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43.70</a:t>
                </a:r>
              </a:p>
            </p:txBody>
          </p:sp>
          <p:sp>
            <p:nvSpPr>
              <p:cNvPr id="1026" name="26.00"/>
              <p:cNvSpPr txBox="1"/>
              <p:nvPr/>
            </p:nvSpPr>
            <p:spPr>
              <a:xfrm>
                <a:off x="3095" y="1551593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26.00</a:t>
                </a:r>
              </a:p>
            </p:txBody>
          </p:sp>
          <p:sp>
            <p:nvSpPr>
              <p:cNvPr id="1027" name="15.58"/>
              <p:cNvSpPr txBox="1"/>
              <p:nvPr/>
            </p:nvSpPr>
            <p:spPr>
              <a:xfrm>
                <a:off x="12896" y="2061967"/>
                <a:ext cx="178743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15.58</a:t>
                </a:r>
              </a:p>
            </p:txBody>
          </p:sp>
          <p:sp>
            <p:nvSpPr>
              <p:cNvPr id="1028" name="–5.23"/>
              <p:cNvSpPr txBox="1"/>
              <p:nvPr/>
            </p:nvSpPr>
            <p:spPr>
              <a:xfrm>
                <a:off x="0" y="2572341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–5.23</a:t>
                </a:r>
              </a:p>
            </p:txBody>
          </p:sp>
          <p:sp>
            <p:nvSpPr>
              <p:cNvPr id="1029" name="47.25"/>
              <p:cNvSpPr txBox="1"/>
              <p:nvPr/>
            </p:nvSpPr>
            <p:spPr>
              <a:xfrm>
                <a:off x="29467" y="3082714"/>
                <a:ext cx="177086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47.25</a:t>
                </a:r>
              </a:p>
            </p:txBody>
          </p:sp>
        </p:grpSp>
        <p:sp>
          <p:nvSpPr>
            <p:cNvPr id="1031" name="Line"/>
            <p:cNvSpPr/>
            <p:nvPr/>
          </p:nvSpPr>
          <p:spPr>
            <a:xfrm>
              <a:off x="0" y="617901"/>
              <a:ext cx="7947468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2" name="Column Spanner 1"/>
            <p:cNvSpPr txBox="1"/>
            <p:nvPr/>
          </p:nvSpPr>
          <p:spPr>
            <a:xfrm>
              <a:off x="4115" y="701706"/>
              <a:ext cx="383874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ct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Column Spanner 1</a:t>
              </a:r>
            </a:p>
          </p:txBody>
        </p:sp>
        <p:grpSp>
          <p:nvGrpSpPr>
            <p:cNvPr id="1040" name="Group"/>
            <p:cNvGrpSpPr/>
            <p:nvPr/>
          </p:nvGrpSpPr>
          <p:grpSpPr>
            <a:xfrm>
              <a:off x="6039592" y="1248492"/>
              <a:ext cx="1810376" cy="3514515"/>
              <a:chOff x="0" y="0"/>
              <a:chExt cx="1810374" cy="3514514"/>
            </a:xfrm>
          </p:grpSpPr>
          <p:sp>
            <p:nvSpPr>
              <p:cNvPr id="1033" name="Column 4"/>
              <p:cNvSpPr txBox="1"/>
              <p:nvPr/>
            </p:nvSpPr>
            <p:spPr>
              <a:xfrm>
                <a:off x="304862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4</a:t>
                </a:r>
              </a:p>
            </p:txBody>
          </p:sp>
          <p:sp>
            <p:nvSpPr>
              <p:cNvPr id="1034" name="2.12"/>
              <p:cNvSpPr txBox="1"/>
              <p:nvPr/>
            </p:nvSpPr>
            <p:spPr>
              <a:xfrm>
                <a:off x="21499" y="530845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2.12</a:t>
                </a:r>
              </a:p>
            </p:txBody>
          </p:sp>
          <p:sp>
            <p:nvSpPr>
              <p:cNvPr id="1035" name="75.23"/>
              <p:cNvSpPr txBox="1"/>
              <p:nvPr/>
            </p:nvSpPr>
            <p:spPr>
              <a:xfrm>
                <a:off x="11135" y="1041220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75.23</a:t>
                </a:r>
              </a:p>
            </p:txBody>
          </p:sp>
          <p:sp>
            <p:nvSpPr>
              <p:cNvPr id="1036" name="43.07"/>
              <p:cNvSpPr txBox="1"/>
              <p:nvPr/>
            </p:nvSpPr>
            <p:spPr>
              <a:xfrm>
                <a:off x="3095" y="1551593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43.07</a:t>
                </a:r>
              </a:p>
            </p:txBody>
          </p:sp>
          <p:sp>
            <p:nvSpPr>
              <p:cNvPr id="1037" name="13.47"/>
              <p:cNvSpPr txBox="1"/>
              <p:nvPr/>
            </p:nvSpPr>
            <p:spPr>
              <a:xfrm>
                <a:off x="12896" y="2061967"/>
                <a:ext cx="178743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13.47</a:t>
                </a:r>
              </a:p>
            </p:txBody>
          </p:sp>
          <p:sp>
            <p:nvSpPr>
              <p:cNvPr id="1038" name="–0.49"/>
              <p:cNvSpPr txBox="1"/>
              <p:nvPr/>
            </p:nvSpPr>
            <p:spPr>
              <a:xfrm>
                <a:off x="0" y="2572341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–0.49</a:t>
                </a:r>
              </a:p>
            </p:txBody>
          </p:sp>
          <p:sp>
            <p:nvSpPr>
              <p:cNvPr id="1039" name="35.29"/>
              <p:cNvSpPr txBox="1"/>
              <p:nvPr/>
            </p:nvSpPr>
            <p:spPr>
              <a:xfrm>
                <a:off x="29467" y="3082714"/>
                <a:ext cx="177086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35.29</a:t>
                </a:r>
              </a:p>
            </p:txBody>
          </p:sp>
        </p:grpSp>
        <p:grpSp>
          <p:nvGrpSpPr>
            <p:cNvPr id="1048" name="Group"/>
            <p:cNvGrpSpPr/>
            <p:nvPr/>
          </p:nvGrpSpPr>
          <p:grpSpPr>
            <a:xfrm>
              <a:off x="8073474" y="1258728"/>
              <a:ext cx="1810376" cy="3514516"/>
              <a:chOff x="0" y="0"/>
              <a:chExt cx="1810374" cy="3514514"/>
            </a:xfrm>
          </p:grpSpPr>
          <p:sp>
            <p:nvSpPr>
              <p:cNvPr id="1041" name="Column 5"/>
              <p:cNvSpPr txBox="1"/>
              <p:nvPr/>
            </p:nvSpPr>
            <p:spPr>
              <a:xfrm>
                <a:off x="304862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5</a:t>
                </a:r>
              </a:p>
            </p:txBody>
          </p:sp>
          <p:sp>
            <p:nvSpPr>
              <p:cNvPr id="1042" name="8.36"/>
              <p:cNvSpPr txBox="1"/>
              <p:nvPr/>
            </p:nvSpPr>
            <p:spPr>
              <a:xfrm>
                <a:off x="21499" y="530845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8.36</a:t>
                </a:r>
              </a:p>
            </p:txBody>
          </p:sp>
          <p:sp>
            <p:nvSpPr>
              <p:cNvPr id="1043" name="47.55"/>
              <p:cNvSpPr txBox="1"/>
              <p:nvPr/>
            </p:nvSpPr>
            <p:spPr>
              <a:xfrm>
                <a:off x="11135" y="1041220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47.55</a:t>
                </a:r>
              </a:p>
            </p:txBody>
          </p:sp>
          <p:sp>
            <p:nvSpPr>
              <p:cNvPr id="1044" name="35.93"/>
              <p:cNvSpPr txBox="1"/>
              <p:nvPr/>
            </p:nvSpPr>
            <p:spPr>
              <a:xfrm>
                <a:off x="3095" y="1551593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35.93</a:t>
                </a:r>
              </a:p>
            </p:txBody>
          </p:sp>
          <p:sp>
            <p:nvSpPr>
              <p:cNvPr id="1045" name="11.78"/>
              <p:cNvSpPr txBox="1"/>
              <p:nvPr/>
            </p:nvSpPr>
            <p:spPr>
              <a:xfrm>
                <a:off x="12896" y="2061967"/>
                <a:ext cx="178743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11.78</a:t>
                </a:r>
              </a:p>
            </p:txBody>
          </p:sp>
          <p:sp>
            <p:nvSpPr>
              <p:cNvPr id="1046" name="3.52"/>
              <p:cNvSpPr txBox="1"/>
              <p:nvPr/>
            </p:nvSpPr>
            <p:spPr>
              <a:xfrm>
                <a:off x="0" y="2572341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3.52</a:t>
                </a:r>
              </a:p>
            </p:txBody>
          </p:sp>
          <p:sp>
            <p:nvSpPr>
              <p:cNvPr id="1047" name="47.20"/>
              <p:cNvSpPr txBox="1"/>
              <p:nvPr/>
            </p:nvSpPr>
            <p:spPr>
              <a:xfrm>
                <a:off x="29467" y="3082714"/>
                <a:ext cx="177086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47.20</a:t>
                </a:r>
              </a:p>
            </p:txBody>
          </p:sp>
        </p:grpSp>
        <p:sp>
          <p:nvSpPr>
            <p:cNvPr id="1049" name="Line"/>
            <p:cNvSpPr/>
            <p:nvPr/>
          </p:nvSpPr>
          <p:spPr>
            <a:xfrm>
              <a:off x="4101558" y="1217312"/>
              <a:ext cx="3856319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0" name="Column Spanner 2"/>
            <p:cNvSpPr txBox="1"/>
            <p:nvPr/>
          </p:nvSpPr>
          <p:spPr>
            <a:xfrm>
              <a:off x="4110344" y="689006"/>
              <a:ext cx="3838747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ct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Column Spanner 2</a:t>
              </a:r>
            </a:p>
          </p:txBody>
        </p:sp>
        <p:sp>
          <p:nvSpPr>
            <p:cNvPr id="1051" name="Column Spanner Over Top"/>
            <p:cNvSpPr txBox="1"/>
            <p:nvPr/>
          </p:nvSpPr>
          <p:spPr>
            <a:xfrm>
              <a:off x="10663" y="91273"/>
              <a:ext cx="7936119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 algn="ctr"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Column Spanner Over Top</a:t>
              </a:r>
            </a:p>
          </p:txBody>
        </p:sp>
        <p:sp>
          <p:nvSpPr>
            <p:cNvPr id="1052" name="Line"/>
            <p:cNvSpPr/>
            <p:nvPr/>
          </p:nvSpPr>
          <p:spPr>
            <a:xfrm>
              <a:off x="0" y="0"/>
              <a:ext cx="9852829" cy="0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54" name="Line"/>
          <p:cNvSpPr/>
          <p:nvPr/>
        </p:nvSpPr>
        <p:spPr>
          <a:xfrm>
            <a:off x="1727088" y="6265543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057" name="Group"/>
          <p:cNvGrpSpPr/>
          <p:nvPr/>
        </p:nvGrpSpPr>
        <p:grpSpPr>
          <a:xfrm>
            <a:off x="4363046" y="7344694"/>
            <a:ext cx="2883507" cy="762001"/>
            <a:chOff x="0" y="0"/>
            <a:chExt cx="2883505" cy="762000"/>
          </a:xfrm>
        </p:grpSpPr>
        <p:sp>
          <p:nvSpPr>
            <p:cNvPr id="1055" name="level 1 spanners"/>
            <p:cNvSpPr txBox="1"/>
            <p:nvPr/>
          </p:nvSpPr>
          <p:spPr>
            <a:xfrm>
              <a:off x="0" y="0"/>
              <a:ext cx="1565872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level 1 spanners</a:t>
              </a:r>
            </a:p>
          </p:txBody>
        </p:sp>
        <p:sp>
          <p:nvSpPr>
            <p:cNvPr id="1056" name="Line"/>
            <p:cNvSpPr/>
            <p:nvPr/>
          </p:nvSpPr>
          <p:spPr>
            <a:xfrm flipH="1" flipV="1">
              <a:off x="1661049" y="381000"/>
              <a:ext cx="1222457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060" name="Group"/>
          <p:cNvGrpSpPr/>
          <p:nvPr/>
        </p:nvGrpSpPr>
        <p:grpSpPr>
          <a:xfrm>
            <a:off x="15227061" y="6764122"/>
            <a:ext cx="4367965" cy="762001"/>
            <a:chOff x="0" y="0"/>
            <a:chExt cx="4367964" cy="762000"/>
          </a:xfrm>
        </p:grpSpPr>
        <p:sp>
          <p:nvSpPr>
            <p:cNvPr id="1058" name="level 2 spanner"/>
            <p:cNvSpPr txBox="1"/>
            <p:nvPr/>
          </p:nvSpPr>
          <p:spPr>
            <a:xfrm>
              <a:off x="2802092" y="0"/>
              <a:ext cx="1565873" cy="762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level 2 spanner</a:t>
              </a:r>
            </a:p>
          </p:txBody>
        </p:sp>
        <p:sp>
          <p:nvSpPr>
            <p:cNvPr id="1059" name="Line"/>
            <p:cNvSpPr/>
            <p:nvPr/>
          </p:nvSpPr>
          <p:spPr>
            <a:xfrm flipH="1" flipV="1">
              <a:off x="-1" y="381000"/>
              <a:ext cx="270877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61" name="Developing gt to fit the needs of Pharma. Second major fix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Developing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fit the needs of Pharma. Second major fix.</a:t>
            </a:r>
          </a:p>
        </p:txBody>
      </p:sp>
      <p:grpSp>
        <p:nvGrpSpPr>
          <p:cNvPr id="1064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062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06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067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065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06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07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06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06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073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071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07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074" name="You ought to support multiple levels of column spanners. Our tables have them."/>
          <p:cNvSpPr txBox="1"/>
          <p:nvPr/>
        </p:nvSpPr>
        <p:spPr>
          <a:xfrm>
            <a:off x="2268622" y="3447863"/>
            <a:ext cx="2138382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You ought to support multiple levels of column spanners. Our tables have them.</a:t>
            </a:r>
          </a:p>
        </p:txBody>
      </p:sp>
      <p:sp>
        <p:nvSpPr>
          <p:cNvPr id="1075" name="THE PHARMA RECOMMENDATION:"/>
          <p:cNvSpPr txBox="1"/>
          <p:nvPr/>
        </p:nvSpPr>
        <p:spPr>
          <a:xfrm>
            <a:off x="1690380" y="2740707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PHARMA RECOMMENDATION:</a:t>
            </a:r>
          </a:p>
        </p:txBody>
      </p:sp>
      <p:sp>
        <p:nvSpPr>
          <p:cNvPr id="1076" name="Enhance the function that adds spanners (and make it easy to use)"/>
          <p:cNvSpPr txBox="1"/>
          <p:nvPr/>
        </p:nvSpPr>
        <p:spPr>
          <a:xfrm>
            <a:off x="2239406" y="5219247"/>
            <a:ext cx="20929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Enhance the function that adds spanners (and make it easy to use)</a:t>
            </a:r>
          </a:p>
        </p:txBody>
      </p:sp>
      <p:sp>
        <p:nvSpPr>
          <p:cNvPr id="1077" name="OUR FIX:"/>
          <p:cNvSpPr txBox="1"/>
          <p:nvPr/>
        </p:nvSpPr>
        <p:spPr>
          <a:xfrm>
            <a:off x="1661163" y="4512092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OUR FIX: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0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1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sp>
        <p:nvSpPr>
          <p:cNvPr id="1082" name="Indentation Levels in the Table Stub"/>
          <p:cNvSpPr txBox="1"/>
          <p:nvPr/>
        </p:nvSpPr>
        <p:spPr>
          <a:xfrm>
            <a:off x="7996818" y="12191999"/>
            <a:ext cx="839036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Indentation Levels in the Table Stub</a:t>
            </a:r>
          </a:p>
        </p:txBody>
      </p:sp>
      <p:grpSp>
        <p:nvGrpSpPr>
          <p:cNvPr id="1141" name="Group"/>
          <p:cNvGrpSpPr/>
          <p:nvPr/>
        </p:nvGrpSpPr>
        <p:grpSpPr>
          <a:xfrm>
            <a:off x="6948527" y="7035377"/>
            <a:ext cx="10486946" cy="4586560"/>
            <a:chOff x="0" y="0"/>
            <a:chExt cx="10486944" cy="4586559"/>
          </a:xfrm>
        </p:grpSpPr>
        <p:sp>
          <p:nvSpPr>
            <p:cNvPr id="1083" name="Line"/>
            <p:cNvSpPr/>
            <p:nvPr/>
          </p:nvSpPr>
          <p:spPr>
            <a:xfrm>
              <a:off x="0" y="4585391"/>
              <a:ext cx="10464487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4" name="Line"/>
            <p:cNvSpPr/>
            <p:nvPr/>
          </p:nvSpPr>
          <p:spPr>
            <a:xfrm>
              <a:off x="0" y="1483860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5" name="Line"/>
            <p:cNvSpPr/>
            <p:nvPr/>
          </p:nvSpPr>
          <p:spPr>
            <a:xfrm>
              <a:off x="0" y="2001577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6" name="Line"/>
            <p:cNvSpPr/>
            <p:nvPr/>
          </p:nvSpPr>
          <p:spPr>
            <a:xfrm>
              <a:off x="0" y="2519294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7" name="Line"/>
            <p:cNvSpPr/>
            <p:nvPr/>
          </p:nvSpPr>
          <p:spPr>
            <a:xfrm>
              <a:off x="0" y="3037011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8" name="Line"/>
            <p:cNvSpPr/>
            <p:nvPr/>
          </p:nvSpPr>
          <p:spPr>
            <a:xfrm>
              <a:off x="0" y="3554727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9" name="Line"/>
            <p:cNvSpPr/>
            <p:nvPr/>
          </p:nvSpPr>
          <p:spPr>
            <a:xfrm>
              <a:off x="14464" y="4072445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0" name="Line"/>
            <p:cNvSpPr/>
            <p:nvPr/>
          </p:nvSpPr>
          <p:spPr>
            <a:xfrm>
              <a:off x="0" y="966143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1" name="Line"/>
            <p:cNvSpPr/>
            <p:nvPr/>
          </p:nvSpPr>
          <p:spPr>
            <a:xfrm>
              <a:off x="0" y="448426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01" name="Group"/>
            <p:cNvGrpSpPr/>
            <p:nvPr/>
          </p:nvGrpSpPr>
          <p:grpSpPr>
            <a:xfrm>
              <a:off x="6694575" y="0"/>
              <a:ext cx="1787436" cy="4540462"/>
              <a:chOff x="0" y="0"/>
              <a:chExt cx="1787435" cy="4540461"/>
            </a:xfrm>
          </p:grpSpPr>
          <p:sp>
            <p:nvSpPr>
              <p:cNvPr id="1092" name="15.24"/>
              <p:cNvSpPr txBox="1"/>
              <p:nvPr/>
            </p:nvSpPr>
            <p:spPr>
              <a:xfrm>
                <a:off x="8603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15.24</a:t>
                </a:r>
              </a:p>
            </p:txBody>
          </p:sp>
          <p:sp>
            <p:nvSpPr>
              <p:cNvPr id="1093" name="43.70"/>
              <p:cNvSpPr txBox="1"/>
              <p:nvPr/>
            </p:nvSpPr>
            <p:spPr>
              <a:xfrm>
                <a:off x="12786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43.70</a:t>
                </a:r>
              </a:p>
            </p:txBody>
          </p:sp>
          <p:sp>
            <p:nvSpPr>
              <p:cNvPr id="1094" name="26.00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26.00</a:t>
                </a:r>
              </a:p>
            </p:txBody>
          </p:sp>
          <p:sp>
            <p:nvSpPr>
              <p:cNvPr id="1095" name="37.82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37.82</a:t>
                </a:r>
              </a:p>
            </p:txBody>
          </p:sp>
          <p:sp>
            <p:nvSpPr>
              <p:cNvPr id="1096" name="9.92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9.92</a:t>
                </a:r>
              </a:p>
            </p:txBody>
          </p:sp>
          <p:sp>
            <p:nvSpPr>
              <p:cNvPr id="1097" name="5.21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5.21</a:t>
                </a:r>
              </a:p>
            </p:txBody>
          </p:sp>
          <p:sp>
            <p:nvSpPr>
              <p:cNvPr id="1098" name="13.40"/>
              <p:cNvSpPr txBox="1"/>
              <p:nvPr/>
            </p:nvSpPr>
            <p:spPr>
              <a:xfrm>
                <a:off x="12786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13.40</a:t>
                </a:r>
              </a:p>
            </p:txBody>
          </p:sp>
          <p:sp>
            <p:nvSpPr>
              <p:cNvPr id="1099" name="Column 3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3</a:t>
                </a:r>
              </a:p>
            </p:txBody>
          </p:sp>
          <p:sp>
            <p:nvSpPr>
              <p:cNvPr id="1100" name="2.78"/>
              <p:cNvSpPr txBox="1"/>
              <p:nvPr/>
            </p:nvSpPr>
            <p:spPr>
              <a:xfrm>
                <a:off x="8603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2.78</a:t>
                </a:r>
              </a:p>
            </p:txBody>
          </p:sp>
        </p:grpSp>
        <p:grpSp>
          <p:nvGrpSpPr>
            <p:cNvPr id="1111" name="Group"/>
            <p:cNvGrpSpPr/>
            <p:nvPr/>
          </p:nvGrpSpPr>
          <p:grpSpPr>
            <a:xfrm>
              <a:off x="8699508" y="0"/>
              <a:ext cx="1787437" cy="4540462"/>
              <a:chOff x="0" y="0"/>
              <a:chExt cx="1787435" cy="4540461"/>
            </a:xfrm>
          </p:grpSpPr>
          <p:sp>
            <p:nvSpPr>
              <p:cNvPr id="1102" name="2.12"/>
              <p:cNvSpPr txBox="1"/>
              <p:nvPr/>
            </p:nvSpPr>
            <p:spPr>
              <a:xfrm>
                <a:off x="8604" y="1556792"/>
                <a:ext cx="17788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2.12</a:t>
                </a:r>
              </a:p>
            </p:txBody>
          </p:sp>
          <p:sp>
            <p:nvSpPr>
              <p:cNvPr id="1103" name="75.87"/>
              <p:cNvSpPr txBox="1"/>
              <p:nvPr/>
            </p:nvSpPr>
            <p:spPr>
              <a:xfrm>
                <a:off x="12786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75.87</a:t>
                </a:r>
              </a:p>
            </p:txBody>
          </p:sp>
          <p:sp>
            <p:nvSpPr>
              <p:cNvPr id="1104" name="41.06"/>
              <p:cNvSpPr txBox="1"/>
              <p:nvPr/>
            </p:nvSpPr>
            <p:spPr>
              <a:xfrm>
                <a:off x="4745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41.06</a:t>
                </a:r>
              </a:p>
            </p:txBody>
          </p:sp>
          <p:sp>
            <p:nvSpPr>
              <p:cNvPr id="1105" name="29.00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29.00</a:t>
                </a:r>
              </a:p>
            </p:txBody>
          </p:sp>
          <p:sp>
            <p:nvSpPr>
              <p:cNvPr id="1106" name="4.87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4.87</a:t>
                </a:r>
              </a:p>
            </p:txBody>
          </p:sp>
          <p:sp>
            <p:nvSpPr>
              <p:cNvPr id="1107" name="5.83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5.83</a:t>
                </a:r>
              </a:p>
            </p:txBody>
          </p:sp>
          <p:sp>
            <p:nvSpPr>
              <p:cNvPr id="1108" name="–"/>
              <p:cNvSpPr txBox="1"/>
              <p:nvPr/>
            </p:nvSpPr>
            <p:spPr>
              <a:xfrm>
                <a:off x="12786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</a:t>
                </a:r>
              </a:p>
            </p:txBody>
          </p:sp>
          <p:sp>
            <p:nvSpPr>
              <p:cNvPr id="1109" name="Column 4"/>
              <p:cNvSpPr txBox="1"/>
              <p:nvPr/>
            </p:nvSpPr>
            <p:spPr>
              <a:xfrm>
                <a:off x="281923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4</a:t>
                </a:r>
              </a:p>
            </p:txBody>
          </p:sp>
          <p:sp>
            <p:nvSpPr>
              <p:cNvPr id="1110" name="73.23"/>
              <p:cNvSpPr txBox="1"/>
              <p:nvPr/>
            </p:nvSpPr>
            <p:spPr>
              <a:xfrm>
                <a:off x="8604" y="513743"/>
                <a:ext cx="17788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73.23</a:t>
                </a:r>
              </a:p>
            </p:txBody>
          </p:sp>
        </p:grpSp>
        <p:grpSp>
          <p:nvGrpSpPr>
            <p:cNvPr id="1121" name="Group"/>
            <p:cNvGrpSpPr/>
            <p:nvPr/>
          </p:nvGrpSpPr>
          <p:grpSpPr>
            <a:xfrm>
              <a:off x="4689640" y="0"/>
              <a:ext cx="1787435" cy="4540462"/>
              <a:chOff x="0" y="0"/>
              <a:chExt cx="1787434" cy="4540461"/>
            </a:xfrm>
          </p:grpSpPr>
          <p:sp>
            <p:nvSpPr>
              <p:cNvPr id="1112" name="–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–</a:t>
                </a:r>
              </a:p>
            </p:txBody>
          </p:sp>
          <p:sp>
            <p:nvSpPr>
              <p:cNvPr id="1113" name="21.34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21.34</a:t>
                </a:r>
              </a:p>
            </p:txBody>
          </p:sp>
          <p:sp>
            <p:nvSpPr>
              <p:cNvPr id="1114" name="61.93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61.93</a:t>
                </a:r>
              </a:p>
            </p:txBody>
          </p:sp>
          <p:sp>
            <p:nvSpPr>
              <p:cNvPr id="1115" name="83.72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83.72</a:t>
                </a:r>
              </a:p>
            </p:txBody>
          </p:sp>
          <p:sp>
            <p:nvSpPr>
              <p:cNvPr id="1116" name="5.21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5.21</a:t>
                </a:r>
              </a:p>
            </p:txBody>
          </p:sp>
          <p:sp>
            <p:nvSpPr>
              <p:cNvPr id="1117" name="5.29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5.29</a:t>
                </a:r>
              </a:p>
            </p:txBody>
          </p:sp>
          <p:sp>
            <p:nvSpPr>
              <p:cNvPr id="1118" name="36.87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36.87</a:t>
                </a:r>
              </a:p>
            </p:txBody>
          </p:sp>
          <p:sp>
            <p:nvSpPr>
              <p:cNvPr id="1119" name="Column 2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2</a:t>
                </a:r>
              </a:p>
            </p:txBody>
          </p:sp>
          <p:sp>
            <p:nvSpPr>
              <p:cNvPr id="1120" name="15.24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15.24</a:t>
                </a:r>
              </a:p>
            </p:txBody>
          </p:sp>
        </p:grpSp>
        <p:grpSp>
          <p:nvGrpSpPr>
            <p:cNvPr id="1131" name="Group"/>
            <p:cNvGrpSpPr/>
            <p:nvPr/>
          </p:nvGrpSpPr>
          <p:grpSpPr>
            <a:xfrm>
              <a:off x="2684705" y="0"/>
              <a:ext cx="1787436" cy="4540462"/>
              <a:chOff x="0" y="0"/>
              <a:chExt cx="1787434" cy="4540461"/>
            </a:xfrm>
          </p:grpSpPr>
          <p:sp>
            <p:nvSpPr>
              <p:cNvPr id="1122" name="43.28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43.28</a:t>
                </a:r>
              </a:p>
            </p:txBody>
          </p:sp>
          <p:sp>
            <p:nvSpPr>
              <p:cNvPr id="1123" name="63.90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63.90</a:t>
                </a:r>
              </a:p>
            </p:txBody>
          </p:sp>
          <p:sp>
            <p:nvSpPr>
              <p:cNvPr id="1124" name="—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125" name="36.47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36.47</a:t>
                </a:r>
              </a:p>
            </p:txBody>
          </p:sp>
          <p:sp>
            <p:nvSpPr>
              <p:cNvPr id="1126" name="2.63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2.63</a:t>
                </a:r>
              </a:p>
            </p:txBody>
          </p:sp>
          <p:sp>
            <p:nvSpPr>
              <p:cNvPr id="1127" name="4.03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4.03</a:t>
                </a:r>
              </a:p>
            </p:txBody>
          </p:sp>
          <p:sp>
            <p:nvSpPr>
              <p:cNvPr id="1128" name="12.75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12.75</a:t>
                </a:r>
              </a:p>
            </p:txBody>
          </p:sp>
          <p:sp>
            <p:nvSpPr>
              <p:cNvPr id="1129" name="Column 1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1</a:t>
                </a:r>
              </a:p>
            </p:txBody>
          </p:sp>
          <p:sp>
            <p:nvSpPr>
              <p:cNvPr id="1130" name="7.24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7.24</a:t>
                </a:r>
              </a:p>
            </p:txBody>
          </p:sp>
        </p:grpSp>
        <p:sp>
          <p:nvSpPr>
            <p:cNvPr id="1132" name="Line"/>
            <p:cNvSpPr/>
            <p:nvPr/>
          </p:nvSpPr>
          <p:spPr>
            <a:xfrm flipV="1">
              <a:off x="2496669" y="448589"/>
              <a:ext cx="1" cy="413797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33" name="Alt 2"/>
            <p:cNvSpPr txBox="1"/>
            <p:nvPr/>
          </p:nvSpPr>
          <p:spPr>
            <a:xfrm>
              <a:off x="118461" y="1556792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2</a:t>
              </a:r>
            </a:p>
          </p:txBody>
        </p:sp>
        <p:sp>
          <p:nvSpPr>
            <p:cNvPr id="1134" name="Alt 3"/>
            <p:cNvSpPr txBox="1"/>
            <p:nvPr/>
          </p:nvSpPr>
          <p:spPr>
            <a:xfrm>
              <a:off x="118461" y="2067166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3</a:t>
              </a:r>
            </a:p>
          </p:txBody>
        </p:sp>
        <p:sp>
          <p:nvSpPr>
            <p:cNvPr id="1135" name="Secondary"/>
            <p:cNvSpPr txBox="1"/>
            <p:nvPr/>
          </p:nvSpPr>
          <p:spPr>
            <a:xfrm>
              <a:off x="114603" y="2577540"/>
              <a:ext cx="178269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Secondary</a:t>
              </a:r>
            </a:p>
          </p:txBody>
        </p:sp>
        <p:sp>
          <p:nvSpPr>
            <p:cNvPr id="1136" name="Alt 1"/>
            <p:cNvSpPr txBox="1"/>
            <p:nvPr/>
          </p:nvSpPr>
          <p:spPr>
            <a:xfrm>
              <a:off x="109859" y="3087913"/>
              <a:ext cx="178743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1</a:t>
              </a:r>
            </a:p>
          </p:txBody>
        </p:sp>
        <p:sp>
          <p:nvSpPr>
            <p:cNvPr id="1137" name="Alt 2"/>
            <p:cNvSpPr txBox="1"/>
            <p:nvPr/>
          </p:nvSpPr>
          <p:spPr>
            <a:xfrm>
              <a:off x="109859" y="3598288"/>
              <a:ext cx="178578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2</a:t>
              </a:r>
            </a:p>
          </p:txBody>
        </p:sp>
        <p:sp>
          <p:nvSpPr>
            <p:cNvPr id="1138" name="Alt 3"/>
            <p:cNvSpPr txBox="1"/>
            <p:nvPr/>
          </p:nvSpPr>
          <p:spPr>
            <a:xfrm>
              <a:off x="109859" y="4108661"/>
              <a:ext cx="177086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3</a:t>
              </a:r>
            </a:p>
          </p:txBody>
        </p:sp>
        <p:sp>
          <p:nvSpPr>
            <p:cNvPr id="1139" name="Alt 1"/>
            <p:cNvSpPr txBox="1"/>
            <p:nvPr/>
          </p:nvSpPr>
          <p:spPr>
            <a:xfrm>
              <a:off x="118461" y="1024117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/>
            <a:p>
              <a:pPr lvl="1">
                <a:defRPr b="0" cap="none" spc="0" sz="2200">
                  <a:solidFill>
                    <a:srgbClr val="4E4E4E"/>
                  </a:solidFill>
                </a:defRPr>
              </a:pPr>
              <a:r>
                <a:t>Alt 1</a:t>
              </a:r>
            </a:p>
          </p:txBody>
        </p:sp>
        <p:sp>
          <p:nvSpPr>
            <p:cNvPr id="1140" name="Location 1"/>
            <p:cNvSpPr txBox="1"/>
            <p:nvPr/>
          </p:nvSpPr>
          <p:spPr>
            <a:xfrm>
              <a:off x="118461" y="513743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Location 1</a:t>
              </a:r>
            </a:p>
          </p:txBody>
        </p:sp>
      </p:grpSp>
      <p:grpSp>
        <p:nvGrpSpPr>
          <p:cNvPr id="1152" name="Group"/>
          <p:cNvGrpSpPr/>
          <p:nvPr/>
        </p:nvGrpSpPr>
        <p:grpSpPr>
          <a:xfrm>
            <a:off x="5423772" y="8123524"/>
            <a:ext cx="1524802" cy="3377951"/>
            <a:chOff x="0" y="0"/>
            <a:chExt cx="1524801" cy="3377950"/>
          </a:xfrm>
        </p:grpSpPr>
        <p:sp>
          <p:nvSpPr>
            <p:cNvPr id="1142" name="indents"/>
            <p:cNvSpPr txBox="1"/>
            <p:nvPr/>
          </p:nvSpPr>
          <p:spPr>
            <a:xfrm>
              <a:off x="0" y="445587"/>
              <a:ext cx="126852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indents</a:t>
              </a:r>
            </a:p>
          </p:txBody>
        </p:sp>
        <p:grpSp>
          <p:nvGrpSpPr>
            <p:cNvPr id="1146" name="Group"/>
            <p:cNvGrpSpPr/>
            <p:nvPr/>
          </p:nvGrpSpPr>
          <p:grpSpPr>
            <a:xfrm>
              <a:off x="1391018" y="0"/>
              <a:ext cx="133784" cy="1322977"/>
              <a:chOff x="0" y="0"/>
              <a:chExt cx="133782" cy="1322976"/>
            </a:xfrm>
          </p:grpSpPr>
          <p:sp>
            <p:nvSpPr>
              <p:cNvPr id="1143" name="Line"/>
              <p:cNvSpPr/>
              <p:nvPr/>
            </p:nvSpPr>
            <p:spPr>
              <a:xfrm flipH="1">
                <a:off x="7304" y="0"/>
                <a:ext cx="1" cy="1322977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44" name="Line"/>
              <p:cNvSpPr/>
              <p:nvPr/>
            </p:nvSpPr>
            <p:spPr>
              <a:xfrm flipH="1" flipV="1">
                <a:off x="0" y="5440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45" name="Line"/>
              <p:cNvSpPr/>
              <p:nvPr/>
            </p:nvSpPr>
            <p:spPr>
              <a:xfrm flipH="1">
                <a:off x="0" y="1319019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grpSp>
          <p:nvGrpSpPr>
            <p:cNvPr id="1150" name="Group"/>
            <p:cNvGrpSpPr/>
            <p:nvPr/>
          </p:nvGrpSpPr>
          <p:grpSpPr>
            <a:xfrm>
              <a:off x="1391018" y="2054973"/>
              <a:ext cx="133784" cy="1322978"/>
              <a:chOff x="0" y="0"/>
              <a:chExt cx="133782" cy="1322976"/>
            </a:xfrm>
          </p:grpSpPr>
          <p:sp>
            <p:nvSpPr>
              <p:cNvPr id="1147" name="Line"/>
              <p:cNvSpPr/>
              <p:nvPr/>
            </p:nvSpPr>
            <p:spPr>
              <a:xfrm flipH="1">
                <a:off x="7304" y="0"/>
                <a:ext cx="1" cy="1322977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48" name="Line"/>
              <p:cNvSpPr/>
              <p:nvPr/>
            </p:nvSpPr>
            <p:spPr>
              <a:xfrm flipH="1" flipV="1">
                <a:off x="0" y="5440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49" name="Line"/>
              <p:cNvSpPr/>
              <p:nvPr/>
            </p:nvSpPr>
            <p:spPr>
              <a:xfrm flipH="1">
                <a:off x="0" y="1319019"/>
                <a:ext cx="133783" cy="1"/>
              </a:xfrm>
              <a:prstGeom prst="line">
                <a:avLst/>
              </a:prstGeom>
              <a:noFill/>
              <a:ln w="2540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1151" name="indents"/>
            <p:cNvSpPr txBox="1"/>
            <p:nvPr/>
          </p:nvSpPr>
          <p:spPr>
            <a:xfrm>
              <a:off x="0" y="2510141"/>
              <a:ext cx="126852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2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indents</a:t>
              </a:r>
            </a:p>
          </p:txBody>
        </p:sp>
      </p:grpSp>
      <p:sp>
        <p:nvSpPr>
          <p:cNvPr id="1153" name="Line"/>
          <p:cNvSpPr/>
          <p:nvPr/>
        </p:nvSpPr>
        <p:spPr>
          <a:xfrm>
            <a:off x="1727088" y="6265543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4" name="Line"/>
          <p:cNvSpPr/>
          <p:nvPr/>
        </p:nvSpPr>
        <p:spPr>
          <a:xfrm>
            <a:off x="6988247" y="6977932"/>
            <a:ext cx="10407506" cy="1"/>
          </a:xfrm>
          <a:prstGeom prst="line">
            <a:avLst/>
          </a:prstGeom>
          <a:ln w="25400">
            <a:solidFill>
              <a:srgbClr val="D3D3D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5" name="Developing gt to fit the needs of Pharma. Third major fix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Developing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fit the needs of Pharma. Third major fix.</a:t>
            </a:r>
          </a:p>
        </p:txBody>
      </p:sp>
      <p:grpSp>
        <p:nvGrpSpPr>
          <p:cNvPr id="1158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156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15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161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159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16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16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162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16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165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16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168" name="Have a way to make indentation work reliably for the row labels."/>
          <p:cNvSpPr txBox="1"/>
          <p:nvPr/>
        </p:nvSpPr>
        <p:spPr>
          <a:xfrm>
            <a:off x="2268622" y="3447863"/>
            <a:ext cx="203857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Have a way to make indentation work reliably for the row labels.</a:t>
            </a:r>
          </a:p>
        </p:txBody>
      </p:sp>
      <p:sp>
        <p:nvSpPr>
          <p:cNvPr id="1169" name="THE PHARMA RECOMMENDATION:"/>
          <p:cNvSpPr txBox="1"/>
          <p:nvPr/>
        </p:nvSpPr>
        <p:spPr>
          <a:xfrm>
            <a:off x="1690380" y="2740707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PHARMA RECOMMENDATION:</a:t>
            </a:r>
          </a:p>
        </p:txBody>
      </p:sp>
      <p:sp>
        <p:nvSpPr>
          <p:cNvPr id="1170" name="Add a function to specify indentation. Allow use of leading whitespace too."/>
          <p:cNvSpPr txBox="1"/>
          <p:nvPr/>
        </p:nvSpPr>
        <p:spPr>
          <a:xfrm>
            <a:off x="2239406" y="5219247"/>
            <a:ext cx="20929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a function to specify indentation. Allow use of leading whitespace too.</a:t>
            </a:r>
          </a:p>
        </p:txBody>
      </p:sp>
      <p:sp>
        <p:nvSpPr>
          <p:cNvPr id="1171" name="OUR FIX:"/>
          <p:cNvSpPr txBox="1"/>
          <p:nvPr/>
        </p:nvSpPr>
        <p:spPr>
          <a:xfrm>
            <a:off x="1661163" y="4512092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OUR FIX: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4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5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sp>
        <p:nvSpPr>
          <p:cNvPr id="1176" name="Summary Rows at Top of Group"/>
          <p:cNvSpPr txBox="1"/>
          <p:nvPr/>
        </p:nvSpPr>
        <p:spPr>
          <a:xfrm>
            <a:off x="7996818" y="12191999"/>
            <a:ext cx="839036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Summary Rows at Top of Group</a:t>
            </a:r>
          </a:p>
        </p:txBody>
      </p:sp>
      <p:grpSp>
        <p:nvGrpSpPr>
          <p:cNvPr id="1236" name="Group"/>
          <p:cNvGrpSpPr/>
          <p:nvPr/>
        </p:nvGrpSpPr>
        <p:grpSpPr>
          <a:xfrm>
            <a:off x="6948527" y="7035377"/>
            <a:ext cx="10486946" cy="4661592"/>
            <a:chOff x="0" y="0"/>
            <a:chExt cx="10486944" cy="4661591"/>
          </a:xfrm>
        </p:grpSpPr>
        <p:sp>
          <p:nvSpPr>
            <p:cNvPr id="1177" name="Line"/>
            <p:cNvSpPr/>
            <p:nvPr/>
          </p:nvSpPr>
          <p:spPr>
            <a:xfrm>
              <a:off x="0" y="4661591"/>
              <a:ext cx="10464487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8" name="Line"/>
            <p:cNvSpPr/>
            <p:nvPr/>
          </p:nvSpPr>
          <p:spPr>
            <a:xfrm>
              <a:off x="0" y="1483860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79" name="Line"/>
            <p:cNvSpPr/>
            <p:nvPr/>
          </p:nvSpPr>
          <p:spPr>
            <a:xfrm>
              <a:off x="0" y="2001577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0" name="Line"/>
            <p:cNvSpPr/>
            <p:nvPr/>
          </p:nvSpPr>
          <p:spPr>
            <a:xfrm>
              <a:off x="0" y="2531994"/>
              <a:ext cx="10464488" cy="1"/>
            </a:xfrm>
            <a:prstGeom prst="line">
              <a:avLst/>
            </a:prstGeom>
            <a:noFill/>
            <a:ln w="381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1" name="Line"/>
            <p:cNvSpPr/>
            <p:nvPr/>
          </p:nvSpPr>
          <p:spPr>
            <a:xfrm>
              <a:off x="0" y="3113211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2" name="Line"/>
            <p:cNvSpPr/>
            <p:nvPr/>
          </p:nvSpPr>
          <p:spPr>
            <a:xfrm>
              <a:off x="0" y="3630927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3" name="Line"/>
            <p:cNvSpPr/>
            <p:nvPr/>
          </p:nvSpPr>
          <p:spPr>
            <a:xfrm>
              <a:off x="14464" y="4148645"/>
              <a:ext cx="1046448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4" name="Line"/>
            <p:cNvSpPr/>
            <p:nvPr/>
          </p:nvSpPr>
          <p:spPr>
            <a:xfrm>
              <a:off x="0" y="966143"/>
              <a:ext cx="10464488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85" name="Line"/>
            <p:cNvSpPr/>
            <p:nvPr/>
          </p:nvSpPr>
          <p:spPr>
            <a:xfrm>
              <a:off x="0" y="448426"/>
              <a:ext cx="10464488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95" name="Group"/>
            <p:cNvGrpSpPr/>
            <p:nvPr/>
          </p:nvGrpSpPr>
          <p:grpSpPr>
            <a:xfrm>
              <a:off x="6694575" y="0"/>
              <a:ext cx="1787436" cy="4616662"/>
              <a:chOff x="0" y="0"/>
              <a:chExt cx="1787435" cy="4616661"/>
            </a:xfrm>
          </p:grpSpPr>
          <p:sp>
            <p:nvSpPr>
              <p:cNvPr id="1186" name="15.24"/>
              <p:cNvSpPr txBox="1"/>
              <p:nvPr/>
            </p:nvSpPr>
            <p:spPr>
              <a:xfrm>
                <a:off x="8603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15.24</a:t>
                </a:r>
              </a:p>
            </p:txBody>
          </p:sp>
          <p:sp>
            <p:nvSpPr>
              <p:cNvPr id="1187" name="43.70"/>
              <p:cNvSpPr txBox="1"/>
              <p:nvPr/>
            </p:nvSpPr>
            <p:spPr>
              <a:xfrm>
                <a:off x="12786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43.70</a:t>
                </a:r>
              </a:p>
            </p:txBody>
          </p:sp>
          <p:sp>
            <p:nvSpPr>
              <p:cNvPr id="1188" name="6.10"/>
              <p:cNvSpPr txBox="1"/>
              <p:nvPr/>
            </p:nvSpPr>
            <p:spPr>
              <a:xfrm>
                <a:off x="4744" y="26537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6.10</a:t>
                </a:r>
              </a:p>
            </p:txBody>
          </p:sp>
          <p:sp>
            <p:nvSpPr>
              <p:cNvPr id="1189" name="7.82"/>
              <p:cNvSpPr txBox="1"/>
              <p:nvPr/>
            </p:nvSpPr>
            <p:spPr>
              <a:xfrm>
                <a:off x="0" y="31641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7.82</a:t>
                </a:r>
              </a:p>
            </p:txBody>
          </p:sp>
          <p:sp>
            <p:nvSpPr>
              <p:cNvPr id="1190" name="9.92"/>
              <p:cNvSpPr txBox="1"/>
              <p:nvPr/>
            </p:nvSpPr>
            <p:spPr>
              <a:xfrm>
                <a:off x="1649" y="36744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9.92</a:t>
                </a:r>
              </a:p>
            </p:txBody>
          </p:sp>
          <p:sp>
            <p:nvSpPr>
              <p:cNvPr id="1191" name="5.21"/>
              <p:cNvSpPr txBox="1"/>
              <p:nvPr/>
            </p:nvSpPr>
            <p:spPr>
              <a:xfrm>
                <a:off x="16571" y="41848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5.21</a:t>
                </a:r>
              </a:p>
            </p:txBody>
          </p:sp>
          <p:sp>
            <p:nvSpPr>
              <p:cNvPr id="1192" name="13.40"/>
              <p:cNvSpPr txBox="1"/>
              <p:nvPr/>
            </p:nvSpPr>
            <p:spPr>
              <a:xfrm>
                <a:off x="12786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13.40</a:t>
                </a:r>
              </a:p>
            </p:txBody>
          </p:sp>
          <p:sp>
            <p:nvSpPr>
              <p:cNvPr id="1193" name="Column 3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3</a:t>
                </a:r>
              </a:p>
            </p:txBody>
          </p:sp>
          <p:sp>
            <p:nvSpPr>
              <p:cNvPr id="1194" name="2.78"/>
              <p:cNvSpPr txBox="1"/>
              <p:nvPr/>
            </p:nvSpPr>
            <p:spPr>
              <a:xfrm>
                <a:off x="8603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2.78</a:t>
                </a:r>
              </a:p>
            </p:txBody>
          </p:sp>
        </p:grpSp>
        <p:grpSp>
          <p:nvGrpSpPr>
            <p:cNvPr id="1205" name="Group"/>
            <p:cNvGrpSpPr/>
            <p:nvPr/>
          </p:nvGrpSpPr>
          <p:grpSpPr>
            <a:xfrm>
              <a:off x="8699508" y="0"/>
              <a:ext cx="1787437" cy="4616662"/>
              <a:chOff x="0" y="0"/>
              <a:chExt cx="1787435" cy="4616661"/>
            </a:xfrm>
          </p:grpSpPr>
          <p:sp>
            <p:nvSpPr>
              <p:cNvPr id="1196" name="2.12"/>
              <p:cNvSpPr txBox="1"/>
              <p:nvPr/>
            </p:nvSpPr>
            <p:spPr>
              <a:xfrm>
                <a:off x="8604" y="1556792"/>
                <a:ext cx="17788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2.12</a:t>
                </a:r>
              </a:p>
            </p:txBody>
          </p:sp>
          <p:sp>
            <p:nvSpPr>
              <p:cNvPr id="1197" name="75.87"/>
              <p:cNvSpPr txBox="1"/>
              <p:nvPr/>
            </p:nvSpPr>
            <p:spPr>
              <a:xfrm>
                <a:off x="12786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75.87</a:t>
                </a:r>
              </a:p>
            </p:txBody>
          </p:sp>
          <p:sp>
            <p:nvSpPr>
              <p:cNvPr id="1198" name="3.06"/>
              <p:cNvSpPr txBox="1"/>
              <p:nvPr/>
            </p:nvSpPr>
            <p:spPr>
              <a:xfrm>
                <a:off x="4745" y="26537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3.06</a:t>
                </a:r>
              </a:p>
            </p:txBody>
          </p:sp>
          <p:sp>
            <p:nvSpPr>
              <p:cNvPr id="1199" name="9.00"/>
              <p:cNvSpPr txBox="1"/>
              <p:nvPr/>
            </p:nvSpPr>
            <p:spPr>
              <a:xfrm>
                <a:off x="0" y="31641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9.00</a:t>
                </a:r>
              </a:p>
            </p:txBody>
          </p:sp>
          <p:sp>
            <p:nvSpPr>
              <p:cNvPr id="1200" name="4.87"/>
              <p:cNvSpPr txBox="1"/>
              <p:nvPr/>
            </p:nvSpPr>
            <p:spPr>
              <a:xfrm>
                <a:off x="1649" y="36744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4.87</a:t>
                </a:r>
              </a:p>
            </p:txBody>
          </p:sp>
          <p:sp>
            <p:nvSpPr>
              <p:cNvPr id="1201" name="5.83"/>
              <p:cNvSpPr txBox="1"/>
              <p:nvPr/>
            </p:nvSpPr>
            <p:spPr>
              <a:xfrm>
                <a:off x="16571" y="41848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5.83</a:t>
                </a:r>
              </a:p>
            </p:txBody>
          </p:sp>
          <p:sp>
            <p:nvSpPr>
              <p:cNvPr id="1202" name="25.13"/>
              <p:cNvSpPr txBox="1"/>
              <p:nvPr/>
            </p:nvSpPr>
            <p:spPr>
              <a:xfrm>
                <a:off x="12786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25.13</a:t>
                </a:r>
              </a:p>
            </p:txBody>
          </p:sp>
          <p:sp>
            <p:nvSpPr>
              <p:cNvPr id="1203" name="Column 4"/>
              <p:cNvSpPr txBox="1"/>
              <p:nvPr/>
            </p:nvSpPr>
            <p:spPr>
              <a:xfrm>
                <a:off x="281923" y="-1"/>
                <a:ext cx="150551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4</a:t>
                </a:r>
              </a:p>
            </p:txBody>
          </p:sp>
          <p:sp>
            <p:nvSpPr>
              <p:cNvPr id="1204" name="73.23"/>
              <p:cNvSpPr txBox="1"/>
              <p:nvPr/>
            </p:nvSpPr>
            <p:spPr>
              <a:xfrm>
                <a:off x="8604" y="513743"/>
                <a:ext cx="177883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73.23</a:t>
                </a:r>
              </a:p>
            </p:txBody>
          </p:sp>
        </p:grpSp>
        <p:grpSp>
          <p:nvGrpSpPr>
            <p:cNvPr id="1215" name="Group"/>
            <p:cNvGrpSpPr/>
            <p:nvPr/>
          </p:nvGrpSpPr>
          <p:grpSpPr>
            <a:xfrm>
              <a:off x="4689640" y="0"/>
              <a:ext cx="1787435" cy="4616662"/>
              <a:chOff x="0" y="0"/>
              <a:chExt cx="1787434" cy="4616661"/>
            </a:xfrm>
          </p:grpSpPr>
          <p:sp>
            <p:nvSpPr>
              <p:cNvPr id="1206" name="23.12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23.12</a:t>
                </a:r>
              </a:p>
            </p:txBody>
          </p:sp>
          <p:sp>
            <p:nvSpPr>
              <p:cNvPr id="1207" name="21.34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21.34</a:t>
                </a:r>
              </a:p>
            </p:txBody>
          </p:sp>
          <p:sp>
            <p:nvSpPr>
              <p:cNvPr id="1208" name="1.93"/>
              <p:cNvSpPr txBox="1"/>
              <p:nvPr/>
            </p:nvSpPr>
            <p:spPr>
              <a:xfrm>
                <a:off x="4744" y="26537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1.93</a:t>
                </a:r>
              </a:p>
            </p:txBody>
          </p:sp>
          <p:sp>
            <p:nvSpPr>
              <p:cNvPr id="1209" name="3.72"/>
              <p:cNvSpPr txBox="1"/>
              <p:nvPr/>
            </p:nvSpPr>
            <p:spPr>
              <a:xfrm>
                <a:off x="0" y="31641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3.72</a:t>
                </a:r>
              </a:p>
            </p:txBody>
          </p:sp>
          <p:sp>
            <p:nvSpPr>
              <p:cNvPr id="1210" name="5.21"/>
              <p:cNvSpPr txBox="1"/>
              <p:nvPr/>
            </p:nvSpPr>
            <p:spPr>
              <a:xfrm>
                <a:off x="1649" y="36744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5.21</a:t>
                </a:r>
              </a:p>
            </p:txBody>
          </p:sp>
          <p:sp>
            <p:nvSpPr>
              <p:cNvPr id="1211" name="5.29"/>
              <p:cNvSpPr txBox="1"/>
              <p:nvPr/>
            </p:nvSpPr>
            <p:spPr>
              <a:xfrm>
                <a:off x="16571" y="41848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5.29</a:t>
                </a:r>
              </a:p>
            </p:txBody>
          </p:sp>
          <p:sp>
            <p:nvSpPr>
              <p:cNvPr id="1212" name="36.87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36.87</a:t>
                </a:r>
              </a:p>
            </p:txBody>
          </p:sp>
          <p:sp>
            <p:nvSpPr>
              <p:cNvPr id="1213" name="Column 2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2</a:t>
                </a:r>
              </a:p>
            </p:txBody>
          </p:sp>
          <p:sp>
            <p:nvSpPr>
              <p:cNvPr id="1214" name="15.24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15.24</a:t>
                </a:r>
              </a:p>
            </p:txBody>
          </p:sp>
        </p:grpSp>
        <p:grpSp>
          <p:nvGrpSpPr>
            <p:cNvPr id="1225" name="Group"/>
            <p:cNvGrpSpPr/>
            <p:nvPr/>
          </p:nvGrpSpPr>
          <p:grpSpPr>
            <a:xfrm>
              <a:off x="2684705" y="0"/>
              <a:ext cx="1787436" cy="4616662"/>
              <a:chOff x="0" y="0"/>
              <a:chExt cx="1787434" cy="4616661"/>
            </a:xfrm>
          </p:grpSpPr>
          <p:sp>
            <p:nvSpPr>
              <p:cNvPr id="1216" name="43.28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43.28</a:t>
                </a:r>
              </a:p>
            </p:txBody>
          </p:sp>
          <p:sp>
            <p:nvSpPr>
              <p:cNvPr id="1217" name="63.90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63.90</a:t>
                </a:r>
              </a:p>
            </p:txBody>
          </p:sp>
          <p:sp>
            <p:nvSpPr>
              <p:cNvPr id="1218" name="8.23"/>
              <p:cNvSpPr txBox="1"/>
              <p:nvPr/>
            </p:nvSpPr>
            <p:spPr>
              <a:xfrm>
                <a:off x="4744" y="26537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8.23</a:t>
                </a:r>
              </a:p>
            </p:txBody>
          </p:sp>
          <p:sp>
            <p:nvSpPr>
              <p:cNvPr id="1219" name="6.47"/>
              <p:cNvSpPr txBox="1"/>
              <p:nvPr/>
            </p:nvSpPr>
            <p:spPr>
              <a:xfrm>
                <a:off x="0" y="31641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6.47</a:t>
                </a:r>
              </a:p>
            </p:txBody>
          </p:sp>
          <p:sp>
            <p:nvSpPr>
              <p:cNvPr id="1220" name="2.63"/>
              <p:cNvSpPr txBox="1"/>
              <p:nvPr/>
            </p:nvSpPr>
            <p:spPr>
              <a:xfrm>
                <a:off x="1649" y="36744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2.63</a:t>
                </a:r>
              </a:p>
            </p:txBody>
          </p:sp>
          <p:sp>
            <p:nvSpPr>
              <p:cNvPr id="1221" name="4.03"/>
              <p:cNvSpPr txBox="1"/>
              <p:nvPr/>
            </p:nvSpPr>
            <p:spPr>
              <a:xfrm>
                <a:off x="16571" y="41848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4.03</a:t>
                </a:r>
              </a:p>
            </p:txBody>
          </p:sp>
          <p:sp>
            <p:nvSpPr>
              <p:cNvPr id="1222" name="12.75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12.75</a:t>
                </a:r>
              </a:p>
            </p:txBody>
          </p:sp>
          <p:sp>
            <p:nvSpPr>
              <p:cNvPr id="1223" name="Column 1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1</a:t>
                </a:r>
              </a:p>
            </p:txBody>
          </p:sp>
          <p:sp>
            <p:nvSpPr>
              <p:cNvPr id="1224" name="7.24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7.24</a:t>
                </a:r>
              </a:p>
            </p:txBody>
          </p:sp>
        </p:grpSp>
        <p:sp>
          <p:nvSpPr>
            <p:cNvPr id="1226" name="Line"/>
            <p:cNvSpPr/>
            <p:nvPr/>
          </p:nvSpPr>
          <p:spPr>
            <a:xfrm flipV="1">
              <a:off x="2496669" y="951612"/>
              <a:ext cx="1" cy="3709863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7" name="Summary 2"/>
            <p:cNvSpPr txBox="1"/>
            <p:nvPr/>
          </p:nvSpPr>
          <p:spPr>
            <a:xfrm>
              <a:off x="118461" y="1556792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Summary 2</a:t>
              </a:r>
            </a:p>
          </p:txBody>
        </p:sp>
        <p:sp>
          <p:nvSpPr>
            <p:cNvPr id="1228" name="Summary 3"/>
            <p:cNvSpPr txBox="1"/>
            <p:nvPr/>
          </p:nvSpPr>
          <p:spPr>
            <a:xfrm>
              <a:off x="118461" y="2067166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Summary 3</a:t>
              </a:r>
            </a:p>
          </p:txBody>
        </p:sp>
        <p:sp>
          <p:nvSpPr>
            <p:cNvPr id="1229" name="Row 1"/>
            <p:cNvSpPr txBox="1"/>
            <p:nvPr/>
          </p:nvSpPr>
          <p:spPr>
            <a:xfrm>
              <a:off x="114603" y="2653740"/>
              <a:ext cx="178269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1</a:t>
              </a:r>
            </a:p>
          </p:txBody>
        </p:sp>
        <p:sp>
          <p:nvSpPr>
            <p:cNvPr id="1230" name="Row 2"/>
            <p:cNvSpPr txBox="1"/>
            <p:nvPr/>
          </p:nvSpPr>
          <p:spPr>
            <a:xfrm>
              <a:off x="109859" y="3164113"/>
              <a:ext cx="178743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2</a:t>
              </a:r>
            </a:p>
          </p:txBody>
        </p:sp>
        <p:sp>
          <p:nvSpPr>
            <p:cNvPr id="1231" name="Row 3"/>
            <p:cNvSpPr txBox="1"/>
            <p:nvPr/>
          </p:nvSpPr>
          <p:spPr>
            <a:xfrm>
              <a:off x="109859" y="3674488"/>
              <a:ext cx="178578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3</a:t>
              </a:r>
            </a:p>
          </p:txBody>
        </p:sp>
        <p:sp>
          <p:nvSpPr>
            <p:cNvPr id="1232" name="Row 4"/>
            <p:cNvSpPr txBox="1"/>
            <p:nvPr/>
          </p:nvSpPr>
          <p:spPr>
            <a:xfrm>
              <a:off x="109859" y="4184861"/>
              <a:ext cx="177086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4</a:t>
              </a:r>
            </a:p>
          </p:txBody>
        </p:sp>
        <p:sp>
          <p:nvSpPr>
            <p:cNvPr id="1233" name="Summary 1"/>
            <p:cNvSpPr txBox="1"/>
            <p:nvPr/>
          </p:nvSpPr>
          <p:spPr>
            <a:xfrm>
              <a:off x="118461" y="1024117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Summary 1</a:t>
              </a:r>
            </a:p>
          </p:txBody>
        </p:sp>
        <p:sp>
          <p:nvSpPr>
            <p:cNvPr id="1234" name="Group 1"/>
            <p:cNvSpPr txBox="1"/>
            <p:nvPr/>
          </p:nvSpPr>
          <p:spPr>
            <a:xfrm>
              <a:off x="118461" y="513743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Group 1</a:t>
              </a:r>
            </a:p>
          </p:txBody>
        </p:sp>
        <p:sp>
          <p:nvSpPr>
            <p:cNvPr id="1235" name="Line"/>
            <p:cNvSpPr/>
            <p:nvPr/>
          </p:nvSpPr>
          <p:spPr>
            <a:xfrm>
              <a:off x="0" y="2595494"/>
              <a:ext cx="10464488" cy="1"/>
            </a:xfrm>
            <a:prstGeom prst="line">
              <a:avLst/>
            </a:prstGeom>
            <a:noFill/>
            <a:ln w="381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37" name="Line"/>
          <p:cNvSpPr/>
          <p:nvPr/>
        </p:nvSpPr>
        <p:spPr>
          <a:xfrm>
            <a:off x="1727088" y="6265543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8" name="Line"/>
          <p:cNvSpPr/>
          <p:nvPr/>
        </p:nvSpPr>
        <p:spPr>
          <a:xfrm>
            <a:off x="6988247" y="6977932"/>
            <a:ext cx="10407506" cy="1"/>
          </a:xfrm>
          <a:prstGeom prst="line">
            <a:avLst/>
          </a:prstGeom>
          <a:ln w="25400">
            <a:solidFill>
              <a:srgbClr val="D3D3D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9" name="Developing gt to fit the needs of Pharma. Fourth major fix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Developing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fit the needs of Pharma. Fourth major fix.</a:t>
            </a:r>
          </a:p>
        </p:txBody>
      </p:sp>
      <p:grpSp>
        <p:nvGrpSpPr>
          <p:cNvPr id="1242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240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24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245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243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24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248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246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24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251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249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25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52" name="summary rows"/>
          <p:cNvSpPr txBox="1"/>
          <p:nvPr/>
        </p:nvSpPr>
        <p:spPr>
          <a:xfrm>
            <a:off x="4039721" y="8569111"/>
            <a:ext cx="265257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summary rows</a:t>
            </a:r>
          </a:p>
        </p:txBody>
      </p:sp>
      <p:grpSp>
        <p:nvGrpSpPr>
          <p:cNvPr id="1256" name="Group"/>
          <p:cNvGrpSpPr/>
          <p:nvPr/>
        </p:nvGrpSpPr>
        <p:grpSpPr>
          <a:xfrm>
            <a:off x="6814791" y="8123524"/>
            <a:ext cx="133783" cy="1322977"/>
            <a:chOff x="0" y="0"/>
            <a:chExt cx="133782" cy="1322976"/>
          </a:xfrm>
        </p:grpSpPr>
        <p:sp>
          <p:nvSpPr>
            <p:cNvPr id="1253" name="Line"/>
            <p:cNvSpPr/>
            <p:nvPr/>
          </p:nvSpPr>
          <p:spPr>
            <a:xfrm flipH="1">
              <a:off x="7304" y="0"/>
              <a:ext cx="1" cy="1322977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4" name="Line"/>
            <p:cNvSpPr/>
            <p:nvPr/>
          </p:nvSpPr>
          <p:spPr>
            <a:xfrm flipH="1" flipV="1">
              <a:off x="0" y="5440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5" name="Line"/>
            <p:cNvSpPr/>
            <p:nvPr/>
          </p:nvSpPr>
          <p:spPr>
            <a:xfrm flipH="1">
              <a:off x="0" y="1319019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260" name="Group"/>
          <p:cNvGrpSpPr/>
          <p:nvPr/>
        </p:nvGrpSpPr>
        <p:grpSpPr>
          <a:xfrm>
            <a:off x="6814791" y="9798094"/>
            <a:ext cx="133783" cy="1743110"/>
            <a:chOff x="0" y="0"/>
            <a:chExt cx="133782" cy="1743109"/>
          </a:xfrm>
        </p:grpSpPr>
        <p:sp>
          <p:nvSpPr>
            <p:cNvPr id="1257" name="Line"/>
            <p:cNvSpPr/>
            <p:nvPr/>
          </p:nvSpPr>
          <p:spPr>
            <a:xfrm flipH="1">
              <a:off x="7304" y="0"/>
              <a:ext cx="1" cy="1743110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8" name="Line"/>
            <p:cNvSpPr/>
            <p:nvPr/>
          </p:nvSpPr>
          <p:spPr>
            <a:xfrm flipH="1" flipV="1">
              <a:off x="0" y="7168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59" name="Line"/>
            <p:cNvSpPr/>
            <p:nvPr/>
          </p:nvSpPr>
          <p:spPr>
            <a:xfrm flipH="1">
              <a:off x="0" y="1737896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261" name="rows of ‘Group 1’"/>
          <p:cNvSpPr txBox="1"/>
          <p:nvPr/>
        </p:nvSpPr>
        <p:spPr>
          <a:xfrm>
            <a:off x="4039721" y="10633665"/>
            <a:ext cx="2652577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rows of ‘Group 1’</a:t>
            </a:r>
          </a:p>
        </p:txBody>
      </p:sp>
      <p:sp>
        <p:nvSpPr>
          <p:cNvPr id="1262" name="Our summary rows are usually at the top of a group, but, gt only puts them below."/>
          <p:cNvSpPr txBox="1"/>
          <p:nvPr/>
        </p:nvSpPr>
        <p:spPr>
          <a:xfrm>
            <a:off x="2268622" y="3447858"/>
            <a:ext cx="21383828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Our summary rows are usually at the top of a group, but,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only puts them below.</a:t>
            </a:r>
          </a:p>
        </p:txBody>
      </p:sp>
      <p:sp>
        <p:nvSpPr>
          <p:cNvPr id="1263" name="THE PHARMA RECOMMENDATION:"/>
          <p:cNvSpPr txBox="1"/>
          <p:nvPr/>
        </p:nvSpPr>
        <p:spPr>
          <a:xfrm>
            <a:off x="1690380" y="2740707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PHARMA RECOMMENDATION:</a:t>
            </a:r>
          </a:p>
        </p:txBody>
      </p:sp>
      <p:sp>
        <p:nvSpPr>
          <p:cNvPr id="1264" name="Modify summary row generation functions to provide a placement choice."/>
          <p:cNvSpPr txBox="1"/>
          <p:nvPr/>
        </p:nvSpPr>
        <p:spPr>
          <a:xfrm>
            <a:off x="2239406" y="5219247"/>
            <a:ext cx="2092982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Modify summary row generation functions to provide a placement choice.</a:t>
            </a:r>
          </a:p>
        </p:txBody>
      </p:sp>
      <p:sp>
        <p:nvSpPr>
          <p:cNvPr id="1265" name="OUR FIX:"/>
          <p:cNvSpPr txBox="1"/>
          <p:nvPr/>
        </p:nvSpPr>
        <p:spPr>
          <a:xfrm>
            <a:off x="1661163" y="4512092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OUR FIX: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32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35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33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3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36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  <p:sp>
        <p:nvSpPr>
          <p:cNvPr id="237" name="1. I can probably create software that will help me be better at my job."/>
          <p:cNvSpPr txBox="1"/>
          <p:nvPr/>
        </p:nvSpPr>
        <p:spPr>
          <a:xfrm>
            <a:off x="1719773" y="5029458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1. I can probably create software that will help me be better at my job.</a:t>
            </a:r>
          </a:p>
        </p:txBody>
      </p:sp>
      <p:sp>
        <p:nvSpPr>
          <p:cNvPr id="238" name="2. Always felt like learning a programming language, why not now?"/>
          <p:cNvSpPr txBox="1"/>
          <p:nvPr/>
        </p:nvSpPr>
        <p:spPr>
          <a:xfrm>
            <a:off x="1719773" y="6568855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2. Always felt like learning a programming language, why not now?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8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9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sp>
        <p:nvSpPr>
          <p:cNvPr id="1270" name="Better handling of NA values when merging adjacent cells"/>
          <p:cNvSpPr txBox="1"/>
          <p:nvPr/>
        </p:nvSpPr>
        <p:spPr>
          <a:xfrm>
            <a:off x="5410356" y="12191999"/>
            <a:ext cx="135632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Better handling of NA values when merging adjacent cells</a:t>
            </a:r>
          </a:p>
        </p:txBody>
      </p:sp>
      <p:grpSp>
        <p:nvGrpSpPr>
          <p:cNvPr id="1329" name="Group"/>
          <p:cNvGrpSpPr/>
          <p:nvPr/>
        </p:nvGrpSpPr>
        <p:grpSpPr>
          <a:xfrm>
            <a:off x="6306099" y="7035377"/>
            <a:ext cx="11766407" cy="4586560"/>
            <a:chOff x="0" y="0"/>
            <a:chExt cx="11766406" cy="4586559"/>
          </a:xfrm>
        </p:grpSpPr>
        <p:sp>
          <p:nvSpPr>
            <p:cNvPr id="1271" name="Line"/>
            <p:cNvSpPr/>
            <p:nvPr/>
          </p:nvSpPr>
          <p:spPr>
            <a:xfrm>
              <a:off x="12700" y="4585391"/>
              <a:ext cx="11753707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2" name="Line"/>
            <p:cNvSpPr/>
            <p:nvPr/>
          </p:nvSpPr>
          <p:spPr>
            <a:xfrm>
              <a:off x="0" y="1483860"/>
              <a:ext cx="11752151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0" y="2001577"/>
              <a:ext cx="11743310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4" name="Line"/>
            <p:cNvSpPr/>
            <p:nvPr/>
          </p:nvSpPr>
          <p:spPr>
            <a:xfrm>
              <a:off x="0" y="2519294"/>
              <a:ext cx="11743129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5" name="Line"/>
            <p:cNvSpPr/>
            <p:nvPr/>
          </p:nvSpPr>
          <p:spPr>
            <a:xfrm>
              <a:off x="0" y="3037011"/>
              <a:ext cx="1174481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6" name="Line"/>
            <p:cNvSpPr/>
            <p:nvPr/>
          </p:nvSpPr>
          <p:spPr>
            <a:xfrm>
              <a:off x="0" y="3554727"/>
              <a:ext cx="11741380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7" name="Line"/>
            <p:cNvSpPr/>
            <p:nvPr/>
          </p:nvSpPr>
          <p:spPr>
            <a:xfrm>
              <a:off x="14464" y="4072445"/>
              <a:ext cx="1174910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8" name="Line"/>
            <p:cNvSpPr/>
            <p:nvPr/>
          </p:nvSpPr>
          <p:spPr>
            <a:xfrm>
              <a:off x="0" y="966143"/>
              <a:ext cx="11749329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9" name="Line"/>
            <p:cNvSpPr/>
            <p:nvPr/>
          </p:nvSpPr>
          <p:spPr>
            <a:xfrm>
              <a:off x="0" y="448426"/>
              <a:ext cx="11747125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89" name="Group"/>
            <p:cNvGrpSpPr/>
            <p:nvPr/>
          </p:nvGrpSpPr>
          <p:grpSpPr>
            <a:xfrm>
              <a:off x="6694575" y="0"/>
              <a:ext cx="1787436" cy="4540462"/>
              <a:chOff x="0" y="0"/>
              <a:chExt cx="1787435" cy="4540461"/>
            </a:xfrm>
          </p:grpSpPr>
          <p:sp>
            <p:nvSpPr>
              <p:cNvPr id="1280" name="3.87"/>
              <p:cNvSpPr txBox="1"/>
              <p:nvPr/>
            </p:nvSpPr>
            <p:spPr>
              <a:xfrm>
                <a:off x="8603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3.87</a:t>
                </a:r>
              </a:p>
            </p:txBody>
          </p:sp>
          <p:sp>
            <p:nvSpPr>
              <p:cNvPr id="1281" name="3.70"/>
              <p:cNvSpPr txBox="1"/>
              <p:nvPr/>
            </p:nvSpPr>
            <p:spPr>
              <a:xfrm>
                <a:off x="12786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3.70</a:t>
                </a:r>
              </a:p>
            </p:txBody>
          </p:sp>
          <p:sp>
            <p:nvSpPr>
              <p:cNvPr id="1282" name="6.00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6.00</a:t>
                </a:r>
              </a:p>
            </p:txBody>
          </p:sp>
          <p:sp>
            <p:nvSpPr>
              <p:cNvPr id="1283" name="6.18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6.18</a:t>
                </a:r>
              </a:p>
            </p:txBody>
          </p:sp>
          <p:sp>
            <p:nvSpPr>
              <p:cNvPr id="1284" name="—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285" name="1.34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1.34</a:t>
                </a:r>
              </a:p>
            </p:txBody>
          </p:sp>
          <p:sp>
            <p:nvSpPr>
              <p:cNvPr id="1286" name="—"/>
              <p:cNvSpPr txBox="1"/>
              <p:nvPr/>
            </p:nvSpPr>
            <p:spPr>
              <a:xfrm>
                <a:off x="12786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287" name="Column 3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3</a:t>
                </a:r>
              </a:p>
            </p:txBody>
          </p:sp>
          <p:sp>
            <p:nvSpPr>
              <p:cNvPr id="1288" name="2.78"/>
              <p:cNvSpPr txBox="1"/>
              <p:nvPr/>
            </p:nvSpPr>
            <p:spPr>
              <a:xfrm>
                <a:off x="8603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2.78</a:t>
                </a:r>
              </a:p>
            </p:txBody>
          </p:sp>
        </p:grpSp>
        <p:grpSp>
          <p:nvGrpSpPr>
            <p:cNvPr id="1299" name="Group"/>
            <p:cNvGrpSpPr/>
            <p:nvPr/>
          </p:nvGrpSpPr>
          <p:grpSpPr>
            <a:xfrm>
              <a:off x="8699508" y="0"/>
              <a:ext cx="3032575" cy="4540462"/>
              <a:chOff x="0" y="0"/>
              <a:chExt cx="3032574" cy="4540461"/>
            </a:xfrm>
          </p:grpSpPr>
          <p:sp>
            <p:nvSpPr>
              <p:cNvPr id="1290" name="7"/>
              <p:cNvSpPr txBox="1"/>
              <p:nvPr/>
            </p:nvSpPr>
            <p:spPr>
              <a:xfrm>
                <a:off x="14597" y="1556792"/>
                <a:ext cx="3017978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  <p:sp>
            <p:nvSpPr>
              <p:cNvPr id="1291" name="10 (5.34, 3.70)"/>
              <p:cNvSpPr txBox="1"/>
              <p:nvPr/>
            </p:nvSpPr>
            <p:spPr>
              <a:xfrm>
                <a:off x="21694" y="2067166"/>
                <a:ext cx="301088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10 (5.34, 3.70)</a:t>
                </a:r>
              </a:p>
            </p:txBody>
          </p:sp>
          <p:sp>
            <p:nvSpPr>
              <p:cNvPr id="1292" name="—"/>
              <p:cNvSpPr txBox="1"/>
              <p:nvPr/>
            </p:nvSpPr>
            <p:spPr>
              <a:xfrm>
                <a:off x="8051" y="2577540"/>
                <a:ext cx="302452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293" name="3 (8.12, 6.18)"/>
              <p:cNvSpPr txBox="1"/>
              <p:nvPr/>
            </p:nvSpPr>
            <p:spPr>
              <a:xfrm>
                <a:off x="0" y="3087913"/>
                <a:ext cx="303257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 (8.12, 6.18)</a:t>
                </a:r>
              </a:p>
            </p:txBody>
          </p:sp>
          <p:sp>
            <p:nvSpPr>
              <p:cNvPr id="1294" name="2 (5.21)"/>
              <p:cNvSpPr txBox="1"/>
              <p:nvPr/>
            </p:nvSpPr>
            <p:spPr>
              <a:xfrm>
                <a:off x="2798" y="3598288"/>
                <a:ext cx="302977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 (5.21)</a:t>
                </a:r>
              </a:p>
            </p:txBody>
          </p:sp>
          <p:sp>
            <p:nvSpPr>
              <p:cNvPr id="1295" name="8 (5.29, 1.34)"/>
              <p:cNvSpPr txBox="1"/>
              <p:nvPr/>
            </p:nvSpPr>
            <p:spPr>
              <a:xfrm>
                <a:off x="28114" y="4108661"/>
                <a:ext cx="3004459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 (5.29, 1.34)</a:t>
                </a:r>
              </a:p>
            </p:txBody>
          </p:sp>
          <p:sp>
            <p:nvSpPr>
              <p:cNvPr id="1296" name="2 (3.25)"/>
              <p:cNvSpPr txBox="1"/>
              <p:nvPr/>
            </p:nvSpPr>
            <p:spPr>
              <a:xfrm>
                <a:off x="21694" y="1024117"/>
                <a:ext cx="301088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 (3.25)</a:t>
                </a:r>
              </a:p>
            </p:txBody>
          </p:sp>
          <p:sp>
            <p:nvSpPr>
              <p:cNvPr id="1297" name="Column Combined"/>
              <p:cNvSpPr txBox="1"/>
              <p:nvPr/>
            </p:nvSpPr>
            <p:spPr>
              <a:xfrm>
                <a:off x="478313" y="-1"/>
                <a:ext cx="255426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Combined </a:t>
                </a:r>
              </a:p>
            </p:txBody>
          </p:sp>
          <p:sp>
            <p:nvSpPr>
              <p:cNvPr id="1298" name="3 (1.12, 2.78)"/>
              <p:cNvSpPr txBox="1"/>
              <p:nvPr/>
            </p:nvSpPr>
            <p:spPr>
              <a:xfrm>
                <a:off x="14597" y="513743"/>
                <a:ext cx="3017978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 (1.12, 2.78)</a:t>
                </a:r>
              </a:p>
            </p:txBody>
          </p:sp>
        </p:grpSp>
        <p:grpSp>
          <p:nvGrpSpPr>
            <p:cNvPr id="1309" name="Group"/>
            <p:cNvGrpSpPr/>
            <p:nvPr/>
          </p:nvGrpSpPr>
          <p:grpSpPr>
            <a:xfrm>
              <a:off x="4689640" y="0"/>
              <a:ext cx="1787435" cy="4540462"/>
              <a:chOff x="0" y="0"/>
              <a:chExt cx="1787434" cy="4540461"/>
            </a:xfrm>
          </p:grpSpPr>
          <p:sp>
            <p:nvSpPr>
              <p:cNvPr id="1300" name="—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301" name="5.34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5.34</a:t>
                </a:r>
              </a:p>
            </p:txBody>
          </p:sp>
          <p:sp>
            <p:nvSpPr>
              <p:cNvPr id="1302" name="2.93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2.93</a:t>
                </a:r>
              </a:p>
            </p:txBody>
          </p:sp>
          <p:sp>
            <p:nvSpPr>
              <p:cNvPr id="1303" name="8.12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8.12</a:t>
                </a:r>
              </a:p>
            </p:txBody>
          </p:sp>
          <p:sp>
            <p:nvSpPr>
              <p:cNvPr id="1304" name="5.21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5.21</a:t>
                </a:r>
              </a:p>
            </p:txBody>
          </p:sp>
          <p:sp>
            <p:nvSpPr>
              <p:cNvPr id="1305" name="5.29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5.29</a:t>
                </a:r>
              </a:p>
            </p:txBody>
          </p:sp>
          <p:sp>
            <p:nvSpPr>
              <p:cNvPr id="1306" name="3.25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3.25</a:t>
                </a:r>
              </a:p>
            </p:txBody>
          </p:sp>
          <p:sp>
            <p:nvSpPr>
              <p:cNvPr id="1307" name="Column 2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2</a:t>
                </a:r>
              </a:p>
            </p:txBody>
          </p:sp>
          <p:sp>
            <p:nvSpPr>
              <p:cNvPr id="1308" name="1.12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1.12</a:t>
                </a:r>
              </a:p>
            </p:txBody>
          </p:sp>
        </p:grpSp>
        <p:grpSp>
          <p:nvGrpSpPr>
            <p:cNvPr id="1319" name="Group"/>
            <p:cNvGrpSpPr/>
            <p:nvPr/>
          </p:nvGrpSpPr>
          <p:grpSpPr>
            <a:xfrm>
              <a:off x="2684705" y="0"/>
              <a:ext cx="1787436" cy="4540462"/>
              <a:chOff x="0" y="0"/>
              <a:chExt cx="1787434" cy="4540461"/>
            </a:xfrm>
          </p:grpSpPr>
          <p:sp>
            <p:nvSpPr>
              <p:cNvPr id="1310" name="7"/>
              <p:cNvSpPr txBox="1"/>
              <p:nvPr/>
            </p:nvSpPr>
            <p:spPr>
              <a:xfrm>
                <a:off x="8602" y="1556792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7</a:t>
                </a:r>
              </a:p>
            </p:txBody>
          </p:sp>
          <p:sp>
            <p:nvSpPr>
              <p:cNvPr id="1311" name="10"/>
              <p:cNvSpPr txBox="1"/>
              <p:nvPr/>
            </p:nvSpPr>
            <p:spPr>
              <a:xfrm>
                <a:off x="12785" y="2067166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10</a:t>
                </a:r>
              </a:p>
            </p:txBody>
          </p:sp>
          <p:sp>
            <p:nvSpPr>
              <p:cNvPr id="1312" name="—"/>
              <p:cNvSpPr txBox="1"/>
              <p:nvPr/>
            </p:nvSpPr>
            <p:spPr>
              <a:xfrm>
                <a:off x="4744" y="2577540"/>
                <a:ext cx="1782691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—</a:t>
                </a:r>
              </a:p>
            </p:txBody>
          </p:sp>
          <p:sp>
            <p:nvSpPr>
              <p:cNvPr id="1313" name="3"/>
              <p:cNvSpPr txBox="1"/>
              <p:nvPr/>
            </p:nvSpPr>
            <p:spPr>
              <a:xfrm>
                <a:off x="0" y="3087913"/>
                <a:ext cx="1787435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1314" name="2"/>
              <p:cNvSpPr txBox="1"/>
              <p:nvPr/>
            </p:nvSpPr>
            <p:spPr>
              <a:xfrm>
                <a:off x="1649" y="3598288"/>
                <a:ext cx="1785786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315" name="8"/>
              <p:cNvSpPr txBox="1"/>
              <p:nvPr/>
            </p:nvSpPr>
            <p:spPr>
              <a:xfrm>
                <a:off x="16571" y="4108661"/>
                <a:ext cx="1770864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8</a:t>
                </a:r>
              </a:p>
            </p:txBody>
          </p:sp>
          <p:sp>
            <p:nvSpPr>
              <p:cNvPr id="1316" name="2"/>
              <p:cNvSpPr txBox="1"/>
              <p:nvPr/>
            </p:nvSpPr>
            <p:spPr>
              <a:xfrm>
                <a:off x="12785" y="1024117"/>
                <a:ext cx="1774650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1317" name="Column 1"/>
              <p:cNvSpPr txBox="1"/>
              <p:nvPr/>
            </p:nvSpPr>
            <p:spPr>
              <a:xfrm>
                <a:off x="281923" y="-1"/>
                <a:ext cx="1505512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Column 1</a:t>
                </a:r>
              </a:p>
            </p:txBody>
          </p:sp>
          <p:sp>
            <p:nvSpPr>
              <p:cNvPr id="1318" name="3"/>
              <p:cNvSpPr txBox="1"/>
              <p:nvPr/>
            </p:nvSpPr>
            <p:spPr>
              <a:xfrm>
                <a:off x="8602" y="513743"/>
                <a:ext cx="1778833" cy="431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rmAutofit fontScale="100000" lnSpcReduction="0"/>
              </a:bodyPr>
              <a:lstStyle>
                <a:lvl1pPr algn="r">
                  <a:defRPr b="0" cap="none" spc="0" sz="2200">
                    <a:solidFill>
                      <a:srgbClr val="4E4E4E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1320" name="Line"/>
            <p:cNvSpPr/>
            <p:nvPr/>
          </p:nvSpPr>
          <p:spPr>
            <a:xfrm flipV="1">
              <a:off x="2496669" y="448589"/>
              <a:ext cx="1" cy="413797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21" name="Row 3"/>
            <p:cNvSpPr txBox="1"/>
            <p:nvPr/>
          </p:nvSpPr>
          <p:spPr>
            <a:xfrm>
              <a:off x="118461" y="1556792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3</a:t>
              </a:r>
            </a:p>
          </p:txBody>
        </p:sp>
        <p:sp>
          <p:nvSpPr>
            <p:cNvPr id="1322" name="Row 4"/>
            <p:cNvSpPr txBox="1"/>
            <p:nvPr/>
          </p:nvSpPr>
          <p:spPr>
            <a:xfrm>
              <a:off x="118461" y="2067166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4</a:t>
              </a:r>
            </a:p>
          </p:txBody>
        </p:sp>
        <p:sp>
          <p:nvSpPr>
            <p:cNvPr id="1323" name="Row 5"/>
            <p:cNvSpPr txBox="1"/>
            <p:nvPr/>
          </p:nvSpPr>
          <p:spPr>
            <a:xfrm>
              <a:off x="114603" y="2577540"/>
              <a:ext cx="1782691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5</a:t>
              </a:r>
            </a:p>
          </p:txBody>
        </p:sp>
        <p:sp>
          <p:nvSpPr>
            <p:cNvPr id="1324" name="Row 6"/>
            <p:cNvSpPr txBox="1"/>
            <p:nvPr/>
          </p:nvSpPr>
          <p:spPr>
            <a:xfrm>
              <a:off x="109859" y="3087913"/>
              <a:ext cx="1787435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6</a:t>
              </a:r>
            </a:p>
          </p:txBody>
        </p:sp>
        <p:sp>
          <p:nvSpPr>
            <p:cNvPr id="1325" name="Row 7"/>
            <p:cNvSpPr txBox="1"/>
            <p:nvPr/>
          </p:nvSpPr>
          <p:spPr>
            <a:xfrm>
              <a:off x="109859" y="3598288"/>
              <a:ext cx="1785786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7</a:t>
              </a:r>
            </a:p>
          </p:txBody>
        </p:sp>
        <p:sp>
          <p:nvSpPr>
            <p:cNvPr id="1326" name="Row 8"/>
            <p:cNvSpPr txBox="1"/>
            <p:nvPr/>
          </p:nvSpPr>
          <p:spPr>
            <a:xfrm>
              <a:off x="109859" y="4108661"/>
              <a:ext cx="1770864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8</a:t>
              </a:r>
            </a:p>
          </p:txBody>
        </p:sp>
        <p:sp>
          <p:nvSpPr>
            <p:cNvPr id="1327" name="Row 2"/>
            <p:cNvSpPr txBox="1"/>
            <p:nvPr/>
          </p:nvSpPr>
          <p:spPr>
            <a:xfrm>
              <a:off x="118461" y="1024117"/>
              <a:ext cx="1774650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2</a:t>
              </a:r>
            </a:p>
          </p:txBody>
        </p:sp>
        <p:sp>
          <p:nvSpPr>
            <p:cNvPr id="1328" name="Row 1"/>
            <p:cNvSpPr txBox="1"/>
            <p:nvPr/>
          </p:nvSpPr>
          <p:spPr>
            <a:xfrm>
              <a:off x="118461" y="513743"/>
              <a:ext cx="1778833" cy="431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rmAutofit fontScale="100000" lnSpcReduction="0"/>
            </a:bodyPr>
            <a:lstStyle>
              <a:lvl1pPr>
                <a:defRPr b="0" cap="none" spc="0" sz="2200">
                  <a:solidFill>
                    <a:srgbClr val="4E4E4E"/>
                  </a:solidFill>
                </a:defRPr>
              </a:lvl1pPr>
            </a:lstStyle>
            <a:p>
              <a:pPr/>
              <a:r>
                <a:t>Row 1</a:t>
              </a:r>
            </a:p>
          </p:txBody>
        </p:sp>
      </p:grpSp>
      <p:sp>
        <p:nvSpPr>
          <p:cNvPr id="1330" name="Line"/>
          <p:cNvSpPr/>
          <p:nvPr/>
        </p:nvSpPr>
        <p:spPr>
          <a:xfrm>
            <a:off x="1727088" y="6265543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31" name="Line"/>
          <p:cNvSpPr/>
          <p:nvPr/>
        </p:nvSpPr>
        <p:spPr>
          <a:xfrm>
            <a:off x="6330775" y="6977932"/>
            <a:ext cx="11747126" cy="1"/>
          </a:xfrm>
          <a:prstGeom prst="line">
            <a:avLst/>
          </a:prstGeom>
          <a:ln w="25400">
            <a:solidFill>
              <a:srgbClr val="D3D3D3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32" name="Developing gt to fit the needs of Pharma. Fifth major fix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Developing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fit the needs of Pharma. Fifth major fix.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333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33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38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336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33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4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339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34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44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342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34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45" name="Merging column values together doesn’t take into account missing values."/>
          <p:cNvSpPr txBox="1"/>
          <p:nvPr/>
        </p:nvSpPr>
        <p:spPr>
          <a:xfrm>
            <a:off x="2268622" y="3447863"/>
            <a:ext cx="2138382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Merging column values together doesn’t take into account missing values.</a:t>
            </a:r>
          </a:p>
        </p:txBody>
      </p:sp>
      <p:sp>
        <p:nvSpPr>
          <p:cNvPr id="1346" name="THE PHARMA RECOMMENDATION:"/>
          <p:cNvSpPr txBox="1"/>
          <p:nvPr/>
        </p:nvSpPr>
        <p:spPr>
          <a:xfrm>
            <a:off x="1690380" y="2740707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PHARMA RECOMMENDATION:</a:t>
            </a:r>
          </a:p>
        </p:txBody>
      </p:sp>
      <p:sp>
        <p:nvSpPr>
          <p:cNvPr id="1347" name="Add syntax in gt to deal with missing values in combining patterns."/>
          <p:cNvSpPr txBox="1"/>
          <p:nvPr/>
        </p:nvSpPr>
        <p:spPr>
          <a:xfrm>
            <a:off x="2239406" y="5219243"/>
            <a:ext cx="2092982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Add syntax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deal with missing values in combining patterns.</a:t>
            </a:r>
          </a:p>
        </p:txBody>
      </p:sp>
      <p:sp>
        <p:nvSpPr>
          <p:cNvPr id="1348" name="OUR FIX:"/>
          <p:cNvSpPr txBox="1"/>
          <p:nvPr/>
        </p:nvSpPr>
        <p:spPr>
          <a:xfrm>
            <a:off x="1661163" y="4512092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OUR FIX:</a:t>
            </a:r>
          </a:p>
        </p:txBody>
      </p:sp>
      <p:sp>
        <p:nvSpPr>
          <p:cNvPr id="1349" name="combined…"/>
          <p:cNvSpPr txBox="1"/>
          <p:nvPr/>
        </p:nvSpPr>
        <p:spPr>
          <a:xfrm>
            <a:off x="18411842" y="9198982"/>
            <a:ext cx="212831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combined</a:t>
            </a:r>
          </a:p>
          <a:p>
            <a:pPr>
              <a:defRPr b="0" cap="none" spc="0" sz="2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values</a:t>
            </a:r>
          </a:p>
        </p:txBody>
      </p:sp>
      <p:grpSp>
        <p:nvGrpSpPr>
          <p:cNvPr id="1353" name="Group"/>
          <p:cNvGrpSpPr/>
          <p:nvPr/>
        </p:nvGrpSpPr>
        <p:grpSpPr>
          <a:xfrm rot="10800000">
            <a:off x="18147481" y="7641128"/>
            <a:ext cx="133784" cy="3877708"/>
            <a:chOff x="0" y="0"/>
            <a:chExt cx="133782" cy="3877706"/>
          </a:xfrm>
        </p:grpSpPr>
        <p:sp>
          <p:nvSpPr>
            <p:cNvPr id="1350" name="Line"/>
            <p:cNvSpPr/>
            <p:nvPr/>
          </p:nvSpPr>
          <p:spPr>
            <a:xfrm flipH="1">
              <a:off x="7304" y="0"/>
              <a:ext cx="1" cy="3877707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1" name="Line"/>
            <p:cNvSpPr/>
            <p:nvPr/>
          </p:nvSpPr>
          <p:spPr>
            <a:xfrm flipH="1" flipV="1">
              <a:off x="0" y="15946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2" name="Line"/>
            <p:cNvSpPr/>
            <p:nvPr/>
          </p:nvSpPr>
          <p:spPr>
            <a:xfrm flipH="1">
              <a:off x="0" y="3866110"/>
              <a:ext cx="133783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6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7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sp>
        <p:nvSpPr>
          <p:cNvPr id="1358" name="Also, gt is being developed by individuals in Pharma!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Also,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is being developed by individuals in Pharma!</a:t>
            </a:r>
          </a:p>
        </p:txBody>
      </p:sp>
      <p:grpSp>
        <p:nvGrpSpPr>
          <p:cNvPr id="1361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359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36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64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362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36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6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36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36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70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368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36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71" name="Some Pharma users have joined us by putting on their developer hats, contributing large amounts of code to gt."/>
          <p:cNvSpPr txBox="1"/>
          <p:nvPr/>
        </p:nvSpPr>
        <p:spPr>
          <a:xfrm>
            <a:off x="1650552" y="2798022"/>
            <a:ext cx="21082896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Some Pharma users have joined us by putting on their developer hats, contributing large amounts of code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1372" name="WHO ARE THEY AND WHAT HAVE THEY DONE?"/>
          <p:cNvSpPr txBox="1"/>
          <p:nvPr/>
        </p:nvSpPr>
        <p:spPr>
          <a:xfrm>
            <a:off x="2337198" y="4838106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WHO ARE THEY AND WHAT HAVE THEY DONE?</a:t>
            </a:r>
          </a:p>
        </p:txBody>
      </p:sp>
      <p:sp>
        <p:nvSpPr>
          <p:cNvPr id="1373" name="GSK: Ellis Hughes"/>
          <p:cNvSpPr txBox="1"/>
          <p:nvPr/>
        </p:nvSpPr>
        <p:spPr>
          <a:xfrm>
            <a:off x="2323652" y="10198507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GSK</a:t>
            </a:r>
            <a:r>
              <a:t>: Ellis Hughes</a:t>
            </a:r>
          </a:p>
        </p:txBody>
      </p:sp>
      <p:sp>
        <p:nvSpPr>
          <p:cNvPr id="1374" name="Merck: Alexandra Lauer"/>
          <p:cNvSpPr txBox="1"/>
          <p:nvPr/>
        </p:nvSpPr>
        <p:spPr>
          <a:xfrm>
            <a:off x="2323652" y="5771456"/>
            <a:ext cx="18322495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Merck</a:t>
            </a:r>
            <a:r>
              <a:t>: Alexandra Lauer</a:t>
            </a:r>
          </a:p>
        </p:txBody>
      </p:sp>
      <p:sp>
        <p:nvSpPr>
          <p:cNvPr id="1375" name="Generated new datasets for the package. Wrote articles that use the datasets to demonstrate Pharma applications for package."/>
          <p:cNvSpPr txBox="1"/>
          <p:nvPr/>
        </p:nvSpPr>
        <p:spPr>
          <a:xfrm>
            <a:off x="3071188" y="6829108"/>
            <a:ext cx="1832249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Generated new datasets for the package. Wrote articles that use the datasets to demonstrate Pharma applications for package.</a:t>
            </a:r>
          </a:p>
        </p:txBody>
      </p:sp>
      <p:sp>
        <p:nvSpPr>
          <p:cNvPr id="1376" name="https://gt.rstudio.com/articles/case-study-clinical-tables.html"/>
          <p:cNvSpPr txBox="1"/>
          <p:nvPr/>
        </p:nvSpPr>
        <p:spPr>
          <a:xfrm>
            <a:off x="3700601" y="8585251"/>
            <a:ext cx="117207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https://gt.rstudio.com/articles/case-study-clinical-tables.html</a:t>
            </a:r>
          </a:p>
        </p:txBody>
      </p:sp>
      <p:sp>
        <p:nvSpPr>
          <p:cNvPr id="1377" name="https://gt.rstudio.com/reference/rx_adsl.html"/>
          <p:cNvSpPr txBox="1"/>
          <p:nvPr/>
        </p:nvSpPr>
        <p:spPr>
          <a:xfrm>
            <a:off x="3700601" y="9047208"/>
            <a:ext cx="117207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https://gt.rstudio.com/reference/rx_adsl.html</a:t>
            </a:r>
          </a:p>
        </p:txBody>
      </p:sp>
      <p:sp>
        <p:nvSpPr>
          <p:cNvPr id="1378" name="https://gt.rstudio.com/reference/rx_addv.html"/>
          <p:cNvSpPr txBox="1"/>
          <p:nvPr/>
        </p:nvSpPr>
        <p:spPr>
          <a:xfrm>
            <a:off x="3700601" y="9509164"/>
            <a:ext cx="11720763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https://gt.rstudio.com/reference/rx_addv.html</a:t>
            </a:r>
          </a:p>
        </p:txBody>
      </p:sp>
      <p:sp>
        <p:nvSpPr>
          <p:cNvPr id="1379" name="Wrote 1000s of lines of code for the Word output feature. Without that work, Word tables from gt wouldn’t be as good as they are now."/>
          <p:cNvSpPr txBox="1"/>
          <p:nvPr/>
        </p:nvSpPr>
        <p:spPr>
          <a:xfrm>
            <a:off x="3071188" y="11256155"/>
            <a:ext cx="18322495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Wrote 1000s of lines of code for the Word output feature. Without that work, Word tables from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wouldn’t be as good as they are now.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5" name="Group"/>
          <p:cNvGrpSpPr/>
          <p:nvPr/>
        </p:nvGrpSpPr>
        <p:grpSpPr>
          <a:xfrm>
            <a:off x="1743673" y="3308204"/>
            <a:ext cx="8646759" cy="8135905"/>
            <a:chOff x="0" y="0"/>
            <a:chExt cx="8646757" cy="8135903"/>
          </a:xfrm>
        </p:grpSpPr>
        <p:grpSp>
          <p:nvGrpSpPr>
            <p:cNvPr id="1383" name="Group"/>
            <p:cNvGrpSpPr/>
            <p:nvPr/>
          </p:nvGrpSpPr>
          <p:grpSpPr>
            <a:xfrm>
              <a:off x="0" y="728930"/>
              <a:ext cx="8646758" cy="7406974"/>
              <a:chOff x="0" y="0"/>
              <a:chExt cx="8646757" cy="7406973"/>
            </a:xfrm>
          </p:grpSpPr>
          <p:sp>
            <p:nvSpPr>
              <p:cNvPr id="1381" name="F"/>
              <p:cNvSpPr/>
              <p:nvPr/>
            </p:nvSpPr>
            <p:spPr>
              <a:xfrm>
                <a:off x="0" y="412400"/>
                <a:ext cx="8646758" cy="6994574"/>
              </a:xfrm>
              <a:prstGeom prst="rect">
                <a:avLst/>
              </a:prstGeom>
              <a:noFill/>
              <a:ln w="25400" cap="flat">
                <a:solidFill>
                  <a:srgbClr val="D3D3D3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</a:lstStyle>
              <a:p>
                <a:pPr/>
                <a:r>
                  <a:t>F</a:t>
                </a:r>
              </a:p>
            </p:txBody>
          </p:sp>
          <p:sp>
            <p:nvSpPr>
              <p:cNvPr id="1382" name="F"/>
              <p:cNvSpPr/>
              <p:nvPr/>
            </p:nvSpPr>
            <p:spPr>
              <a:xfrm>
                <a:off x="3143612" y="0"/>
                <a:ext cx="2359533" cy="8332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lvl1pPr>
              </a:lstStyle>
              <a:p>
                <a:pPr/>
                <a:r>
                  <a:t>F</a:t>
                </a:r>
              </a:p>
            </p:txBody>
          </p:sp>
        </p:grpSp>
        <p:pic>
          <p:nvPicPr>
            <p:cNvPr id="1384" name="logo.png" descr="logo.p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77819" y="0"/>
              <a:ext cx="2291119" cy="2291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86" name="Pharma-built extensions of gt: gtsummary"/>
          <p:cNvSpPr txBox="1"/>
          <p:nvPr/>
        </p:nvSpPr>
        <p:spPr>
          <a:xfrm>
            <a:off x="1739452" y="1583439"/>
            <a:ext cx="18686586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Pharma-built extensions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gtsummary</a:t>
            </a:r>
          </a:p>
        </p:txBody>
      </p:sp>
      <p:sp>
        <p:nvSpPr>
          <p:cNvPr id="1387" name="gtsummary"/>
          <p:cNvSpPr txBox="1"/>
          <p:nvPr/>
        </p:nvSpPr>
        <p:spPr>
          <a:xfrm>
            <a:off x="4605740" y="1162762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gtsummary</a:t>
            </a:r>
          </a:p>
        </p:txBody>
      </p:sp>
      <p:sp>
        <p:nvSpPr>
          <p:cNvPr id="138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89" name="README-tbl_merge_ex1-1.png" descr="README-tbl_merge_ex1-1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4702" y="5486286"/>
            <a:ext cx="7124701" cy="57110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39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39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95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393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39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396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39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399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0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02" name="The gtsummary package was built by"/>
          <p:cNvSpPr txBox="1"/>
          <p:nvPr/>
        </p:nvSpPr>
        <p:spPr>
          <a:xfrm>
            <a:off x="10717631" y="4532945"/>
            <a:ext cx="1172076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gtsummary</a:t>
            </a:r>
            <a:r>
              <a:t> package was built by</a:t>
            </a:r>
          </a:p>
        </p:txBody>
      </p:sp>
      <p:sp>
        <p:nvSpPr>
          <p:cNvPr id="1403" name="Daniel Sjoberg"/>
          <p:cNvSpPr txBox="1"/>
          <p:nvPr/>
        </p:nvSpPr>
        <p:spPr>
          <a:xfrm>
            <a:off x="10717631" y="5690657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Daniel Sjoberg</a:t>
            </a:r>
          </a:p>
        </p:txBody>
      </p:sp>
      <p:sp>
        <p:nvSpPr>
          <p:cNvPr id="1404" name="of"/>
          <p:cNvSpPr txBox="1"/>
          <p:nvPr/>
        </p:nvSpPr>
        <p:spPr>
          <a:xfrm>
            <a:off x="10717631" y="6572250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of</a:t>
            </a:r>
          </a:p>
        </p:txBody>
      </p:sp>
      <p:sp>
        <p:nvSpPr>
          <p:cNvPr id="1405" name="Roche"/>
          <p:cNvSpPr txBox="1"/>
          <p:nvPr/>
        </p:nvSpPr>
        <p:spPr>
          <a:xfrm>
            <a:off x="10717631" y="7453841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Roche</a:t>
            </a:r>
          </a:p>
        </p:txBody>
      </p:sp>
      <p:sp>
        <p:nvSpPr>
          <p:cNvPr id="1406" name="It’s very useful for most"/>
          <p:cNvSpPr txBox="1"/>
          <p:nvPr/>
        </p:nvSpPr>
        <p:spPr>
          <a:xfrm>
            <a:off x="10717631" y="861154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It’s very useful for most </a:t>
            </a:r>
          </a:p>
        </p:txBody>
      </p:sp>
      <p:grpSp>
        <p:nvGrpSpPr>
          <p:cNvPr id="1409" name="Group"/>
          <p:cNvGrpSpPr/>
          <p:nvPr/>
        </p:nvGrpSpPr>
        <p:grpSpPr>
          <a:xfrm>
            <a:off x="14599414" y="9624383"/>
            <a:ext cx="3957197" cy="639214"/>
            <a:chOff x="0" y="0"/>
            <a:chExt cx="3957196" cy="639213"/>
          </a:xfrm>
        </p:grpSpPr>
        <p:sp>
          <p:nvSpPr>
            <p:cNvPr id="1407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0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10" name="applications and is widely used."/>
          <p:cNvSpPr txBox="1"/>
          <p:nvPr/>
        </p:nvSpPr>
        <p:spPr>
          <a:xfrm>
            <a:off x="10717631" y="1037472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applications and is widely used.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roup"/>
          <p:cNvGrpSpPr/>
          <p:nvPr/>
        </p:nvGrpSpPr>
        <p:grpSpPr>
          <a:xfrm>
            <a:off x="1743673" y="4037135"/>
            <a:ext cx="8646759" cy="7406974"/>
            <a:chOff x="0" y="0"/>
            <a:chExt cx="8646757" cy="7406972"/>
          </a:xfrm>
        </p:grpSpPr>
        <p:sp>
          <p:nvSpPr>
            <p:cNvPr id="1412" name="F"/>
            <p:cNvSpPr/>
            <p:nvPr/>
          </p:nvSpPr>
          <p:spPr>
            <a:xfrm>
              <a:off x="0" y="135050"/>
              <a:ext cx="8646758" cy="7271923"/>
            </a:xfrm>
            <a:prstGeom prst="rect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413" name="F"/>
            <p:cNvSpPr/>
            <p:nvPr/>
          </p:nvSpPr>
          <p:spPr>
            <a:xfrm>
              <a:off x="3143612" y="0"/>
              <a:ext cx="2359533" cy="8332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F</a:t>
              </a:r>
            </a:p>
          </p:txBody>
        </p:sp>
      </p:grpSp>
      <p:sp>
        <p:nvSpPr>
          <p:cNvPr id="1415" name="Pharma-built extensions of gt: tfrmt"/>
          <p:cNvSpPr txBox="1"/>
          <p:nvPr/>
        </p:nvSpPr>
        <p:spPr>
          <a:xfrm>
            <a:off x="1739452" y="1583439"/>
            <a:ext cx="18686586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Pharma-built extensions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tfrmt</a:t>
            </a:r>
          </a:p>
        </p:txBody>
      </p:sp>
      <p:sp>
        <p:nvSpPr>
          <p:cNvPr id="1416" name="tfrmt"/>
          <p:cNvSpPr txBox="1"/>
          <p:nvPr/>
        </p:nvSpPr>
        <p:spPr>
          <a:xfrm>
            <a:off x="4605740" y="1162762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tfrmt</a:t>
            </a:r>
          </a:p>
        </p:txBody>
      </p:sp>
      <p:sp>
        <p:nvSpPr>
          <p:cNvPr id="141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42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41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41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23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421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42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424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42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29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427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2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1430" name="tfrmt.png" descr="tfrm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2837" y="2863899"/>
            <a:ext cx="2590032" cy="2590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1" name="tfrmt-efficacy-table.png" descr="tfrmt-efficacy-tab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2628" y="5740379"/>
            <a:ext cx="8028849" cy="5065897"/>
          </a:xfrm>
          <a:prstGeom prst="rect">
            <a:avLst/>
          </a:prstGeom>
          <a:ln w="12700">
            <a:miter lim="400000"/>
          </a:ln>
        </p:spPr>
      </p:pic>
      <p:sp>
        <p:nvSpPr>
          <p:cNvPr id="1432" name="The tfrmt package was built by"/>
          <p:cNvSpPr txBox="1"/>
          <p:nvPr/>
        </p:nvSpPr>
        <p:spPr>
          <a:xfrm>
            <a:off x="10717631" y="4532945"/>
            <a:ext cx="1172076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tfrmt</a:t>
            </a:r>
            <a:r>
              <a:t> package was built by</a:t>
            </a:r>
          </a:p>
        </p:txBody>
      </p:sp>
      <p:sp>
        <p:nvSpPr>
          <p:cNvPr id="1433" name="Christina Fillmore"/>
          <p:cNvSpPr txBox="1"/>
          <p:nvPr/>
        </p:nvSpPr>
        <p:spPr>
          <a:xfrm>
            <a:off x="10717631" y="5690657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Christina Fillmore</a:t>
            </a:r>
          </a:p>
        </p:txBody>
      </p:sp>
      <p:sp>
        <p:nvSpPr>
          <p:cNvPr id="1434" name="of"/>
          <p:cNvSpPr txBox="1"/>
          <p:nvPr/>
        </p:nvSpPr>
        <p:spPr>
          <a:xfrm>
            <a:off x="10717631" y="6572250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of</a:t>
            </a:r>
          </a:p>
        </p:txBody>
      </p:sp>
      <p:sp>
        <p:nvSpPr>
          <p:cNvPr id="1435" name="GSK"/>
          <p:cNvSpPr txBox="1"/>
          <p:nvPr/>
        </p:nvSpPr>
        <p:spPr>
          <a:xfrm>
            <a:off x="10717631" y="7453841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GSK</a:t>
            </a:r>
          </a:p>
        </p:txBody>
      </p:sp>
      <p:sp>
        <p:nvSpPr>
          <p:cNvPr id="1436" name="Again, extremely useful for"/>
          <p:cNvSpPr txBox="1"/>
          <p:nvPr/>
        </p:nvSpPr>
        <p:spPr>
          <a:xfrm>
            <a:off x="10717631" y="861154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Again, extremely useful for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4599414" y="9624383"/>
            <a:ext cx="3957197" cy="639214"/>
            <a:chOff x="0" y="0"/>
            <a:chExt cx="3957196" cy="639213"/>
          </a:xfrm>
        </p:grpSpPr>
        <p:sp>
          <p:nvSpPr>
            <p:cNvPr id="1437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3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40" name="tables (especially those for submissions)"/>
          <p:cNvSpPr txBox="1"/>
          <p:nvPr/>
        </p:nvSpPr>
        <p:spPr>
          <a:xfrm>
            <a:off x="10717631" y="1037472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tables (especially those for submissions)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4" name="Group"/>
          <p:cNvGrpSpPr/>
          <p:nvPr/>
        </p:nvGrpSpPr>
        <p:grpSpPr>
          <a:xfrm>
            <a:off x="1743673" y="4037135"/>
            <a:ext cx="8646759" cy="7406974"/>
            <a:chOff x="0" y="0"/>
            <a:chExt cx="8646757" cy="7406972"/>
          </a:xfrm>
        </p:grpSpPr>
        <p:sp>
          <p:nvSpPr>
            <p:cNvPr id="1442" name="F"/>
            <p:cNvSpPr/>
            <p:nvPr/>
          </p:nvSpPr>
          <p:spPr>
            <a:xfrm>
              <a:off x="0" y="135050"/>
              <a:ext cx="8646758" cy="7271923"/>
            </a:xfrm>
            <a:prstGeom prst="rect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1443" name="F"/>
            <p:cNvSpPr/>
            <p:nvPr/>
          </p:nvSpPr>
          <p:spPr>
            <a:xfrm>
              <a:off x="3143612" y="0"/>
              <a:ext cx="2359533" cy="8332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pPr/>
              <a:r>
                <a:t>F</a:t>
              </a:r>
            </a:p>
          </p:txBody>
        </p:sp>
      </p:grpSp>
      <p:sp>
        <p:nvSpPr>
          <p:cNvPr id="1445" name="Pharma-built extensions of gt: gto"/>
          <p:cNvSpPr txBox="1"/>
          <p:nvPr/>
        </p:nvSpPr>
        <p:spPr>
          <a:xfrm>
            <a:off x="1739452" y="1583439"/>
            <a:ext cx="18686586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Pharma-built extensions of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gto</a:t>
            </a:r>
          </a:p>
        </p:txBody>
      </p:sp>
      <p:sp>
        <p:nvSpPr>
          <p:cNvPr id="1446" name="gto"/>
          <p:cNvSpPr txBox="1"/>
          <p:nvPr/>
        </p:nvSpPr>
        <p:spPr>
          <a:xfrm>
            <a:off x="4605740" y="1162762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gto</a:t>
            </a:r>
          </a:p>
        </p:txBody>
      </p:sp>
      <p:sp>
        <p:nvSpPr>
          <p:cNvPr id="144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45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44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44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53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451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45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56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454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45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59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457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5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pic>
        <p:nvPicPr>
          <p:cNvPr id="1460" name="tfrmt-efficacy-table.png" descr="tfrmt-efficacy-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3515" y="5685681"/>
            <a:ext cx="5227076" cy="3298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1" name="gto.png" descr="gto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3869" y="3123451"/>
            <a:ext cx="1843416" cy="214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2" name="hex_icon__word_by_oxara-d8cknyn.png" descr="hex_icon__word_by_oxara-d8ckny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3382" y="9138135"/>
            <a:ext cx="1947341" cy="194734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Line"/>
          <p:cNvSpPr/>
          <p:nvPr/>
        </p:nvSpPr>
        <p:spPr>
          <a:xfrm rot="2700000">
            <a:off x="3873556" y="9551765"/>
            <a:ext cx="1312387" cy="318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5" fill="norm" stroke="1" extrusionOk="0">
                <a:moveTo>
                  <a:pt x="0" y="1167"/>
                </a:moveTo>
                <a:cubicBezTo>
                  <a:pt x="2890" y="13835"/>
                  <a:pt x="6640" y="21031"/>
                  <a:pt x="10538" y="21307"/>
                </a:cubicBezTo>
                <a:cubicBezTo>
                  <a:pt x="14679" y="21600"/>
                  <a:pt x="18691" y="14086"/>
                  <a:pt x="21600" y="0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4" name="The gto package was built by"/>
          <p:cNvSpPr txBox="1"/>
          <p:nvPr/>
        </p:nvSpPr>
        <p:spPr>
          <a:xfrm>
            <a:off x="10717631" y="4532945"/>
            <a:ext cx="11720763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gto</a:t>
            </a:r>
            <a:r>
              <a:t> package was built by</a:t>
            </a:r>
          </a:p>
        </p:txBody>
      </p:sp>
      <p:sp>
        <p:nvSpPr>
          <p:cNvPr id="1465" name="Ellis Hughes"/>
          <p:cNvSpPr txBox="1"/>
          <p:nvPr/>
        </p:nvSpPr>
        <p:spPr>
          <a:xfrm>
            <a:off x="10717631" y="5690657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Ellis Hughes</a:t>
            </a:r>
          </a:p>
        </p:txBody>
      </p:sp>
      <p:sp>
        <p:nvSpPr>
          <p:cNvPr id="1466" name="of"/>
          <p:cNvSpPr txBox="1"/>
          <p:nvPr/>
        </p:nvSpPr>
        <p:spPr>
          <a:xfrm>
            <a:off x="10717631" y="6572250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of</a:t>
            </a:r>
          </a:p>
        </p:txBody>
      </p:sp>
      <p:sp>
        <p:nvSpPr>
          <p:cNvPr id="1467" name="GSK"/>
          <p:cNvSpPr txBox="1"/>
          <p:nvPr/>
        </p:nvSpPr>
        <p:spPr>
          <a:xfrm>
            <a:off x="10717631" y="7453841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4600">
                <a:solidFill>
                  <a:srgbClr val="53585F"/>
                </a:solidFill>
              </a:defRPr>
            </a:lvl1pPr>
          </a:lstStyle>
          <a:p>
            <a:pPr/>
            <a:r>
              <a:t>GSK</a:t>
            </a:r>
          </a:p>
        </p:txBody>
      </p:sp>
      <p:sp>
        <p:nvSpPr>
          <p:cNvPr id="1468" name="And, as I understand it, those in"/>
          <p:cNvSpPr txBox="1"/>
          <p:nvPr/>
        </p:nvSpPr>
        <p:spPr>
          <a:xfrm>
            <a:off x="10717631" y="861154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And, as I understand it, those in</a:t>
            </a:r>
          </a:p>
        </p:txBody>
      </p:sp>
      <p:grpSp>
        <p:nvGrpSpPr>
          <p:cNvPr id="1471" name="Group"/>
          <p:cNvGrpSpPr/>
          <p:nvPr/>
        </p:nvGrpSpPr>
        <p:grpSpPr>
          <a:xfrm>
            <a:off x="14599414" y="9624383"/>
            <a:ext cx="3957197" cy="639214"/>
            <a:chOff x="0" y="0"/>
            <a:chExt cx="3957196" cy="639213"/>
          </a:xfrm>
        </p:grpSpPr>
        <p:sp>
          <p:nvSpPr>
            <p:cNvPr id="1469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47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72" name="have a need to put tables in Word docs."/>
          <p:cNvSpPr txBox="1"/>
          <p:nvPr/>
        </p:nvSpPr>
        <p:spPr>
          <a:xfrm>
            <a:off x="10717631" y="10374729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have a need to put tables in Word docs.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Rectangle"/>
          <p:cNvSpPr/>
          <p:nvPr/>
        </p:nvSpPr>
        <p:spPr>
          <a:xfrm>
            <a:off x="1696753" y="5090159"/>
            <a:ext cx="7912477" cy="7258300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75" name="It seems that people have been using gt quite a lot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It seems that people have been using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quite a lot.</a:t>
            </a:r>
          </a:p>
        </p:txBody>
      </p:sp>
      <p:sp>
        <p:nvSpPr>
          <p:cNvPr id="1476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77" name="We are seeing evidence of a fairly large and enthusiastic user base."/>
          <p:cNvSpPr txBox="1"/>
          <p:nvPr/>
        </p:nvSpPr>
        <p:spPr>
          <a:xfrm>
            <a:off x="1739452" y="2790692"/>
            <a:ext cx="1832249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We are seeing evidence of a fairly large and enthusiastic user base.</a:t>
            </a:r>
          </a:p>
        </p:txBody>
      </p:sp>
      <p:grpSp>
        <p:nvGrpSpPr>
          <p:cNvPr id="148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478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>
                      <a:lumOff val="-8741"/>
                    </a:schemeClr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47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81" name="Rectangle"/>
          <p:cNvSpPr/>
          <p:nvPr/>
        </p:nvSpPr>
        <p:spPr>
          <a:xfrm>
            <a:off x="9794609" y="5090159"/>
            <a:ext cx="7260744" cy="3752994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2" name="Rectangle"/>
          <p:cNvSpPr/>
          <p:nvPr/>
        </p:nvSpPr>
        <p:spPr>
          <a:xfrm>
            <a:off x="17240732" y="5090159"/>
            <a:ext cx="5375010" cy="3752994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3" name="Rectangle"/>
          <p:cNvSpPr/>
          <p:nvPr/>
        </p:nvSpPr>
        <p:spPr>
          <a:xfrm>
            <a:off x="9794609" y="9057316"/>
            <a:ext cx="7260744" cy="3296628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4" name="Rectangle"/>
          <p:cNvSpPr/>
          <p:nvPr/>
        </p:nvSpPr>
        <p:spPr>
          <a:xfrm>
            <a:off x="17240732" y="9057316"/>
            <a:ext cx="5375010" cy="3286962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5" name="Highly mentioned R pkgs on Twitter"/>
          <p:cNvSpPr txBox="1"/>
          <p:nvPr/>
        </p:nvSpPr>
        <p:spPr>
          <a:xfrm>
            <a:off x="1834904" y="5314754"/>
            <a:ext cx="763617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Highly mentioned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pkgs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Twitter</a:t>
            </a:r>
          </a:p>
        </p:txBody>
      </p:sp>
      <p:sp>
        <p:nvSpPr>
          <p:cNvPr id="1486" name="GitHub stars"/>
          <p:cNvSpPr txBox="1"/>
          <p:nvPr/>
        </p:nvSpPr>
        <p:spPr>
          <a:xfrm>
            <a:off x="9794609" y="5314754"/>
            <a:ext cx="7260743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stars</a:t>
            </a:r>
          </a:p>
        </p:txBody>
      </p:sp>
      <p:sp>
        <p:nvSpPr>
          <p:cNvPr id="1487" name="Closed GitHub issues"/>
          <p:cNvSpPr txBox="1"/>
          <p:nvPr/>
        </p:nvSpPr>
        <p:spPr>
          <a:xfrm>
            <a:off x="17234501" y="5314754"/>
            <a:ext cx="5387471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Closed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issues</a:t>
            </a:r>
          </a:p>
        </p:txBody>
      </p:sp>
      <p:sp>
        <p:nvSpPr>
          <p:cNvPr id="1488" name="Presentations given"/>
          <p:cNvSpPr txBox="1"/>
          <p:nvPr/>
        </p:nvSpPr>
        <p:spPr>
          <a:xfrm>
            <a:off x="9794609" y="9308513"/>
            <a:ext cx="726074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Presentations given</a:t>
            </a:r>
          </a:p>
        </p:txBody>
      </p:sp>
      <p:sp>
        <p:nvSpPr>
          <p:cNvPr id="1489" name="1.8k⭐️"/>
          <p:cNvSpPr txBox="1"/>
          <p:nvPr/>
        </p:nvSpPr>
        <p:spPr>
          <a:xfrm>
            <a:off x="10607938" y="6411531"/>
            <a:ext cx="5634085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11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Avenir Book"/>
                <a:ea typeface="Avenir Book"/>
                <a:cs typeface="Avenir Book"/>
                <a:sym typeface="Avenir Book"/>
              </a:rPr>
              <a:t>1.8k</a:t>
            </a:r>
            <a:r>
              <a:t>⭐️</a:t>
            </a:r>
          </a:p>
        </p:txBody>
      </p:sp>
      <p:sp>
        <p:nvSpPr>
          <p:cNvPr id="1490" name="600+"/>
          <p:cNvSpPr txBox="1"/>
          <p:nvPr/>
        </p:nvSpPr>
        <p:spPr>
          <a:xfrm>
            <a:off x="17646868" y="6411531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Avenir Book"/>
                <a:ea typeface="Avenir Book"/>
                <a:cs typeface="Avenir Book"/>
                <a:sym typeface="Avenir Book"/>
              </a:rPr>
              <a:t>600+</a:t>
            </a:r>
          </a:p>
        </p:txBody>
      </p:sp>
      <p:sp>
        <p:nvSpPr>
          <p:cNvPr id="1491" name="Here are some of the metrics that show signs of success:"/>
          <p:cNvSpPr txBox="1"/>
          <p:nvPr/>
        </p:nvSpPr>
        <p:spPr>
          <a:xfrm>
            <a:off x="1739452" y="3824698"/>
            <a:ext cx="1832249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some of the metrics that show signs of success:</a:t>
            </a:r>
          </a:p>
        </p:txBody>
      </p:sp>
      <p:sp>
        <p:nvSpPr>
          <p:cNvPr id="1492" name="12"/>
          <p:cNvSpPr txBox="1"/>
          <p:nvPr/>
        </p:nvSpPr>
        <p:spPr>
          <a:xfrm>
            <a:off x="11143612" y="10039763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493" name="Known pharmas using gt"/>
          <p:cNvSpPr txBox="1"/>
          <p:nvPr/>
        </p:nvSpPr>
        <p:spPr>
          <a:xfrm>
            <a:off x="17315668" y="9308509"/>
            <a:ext cx="5225138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-104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Known pharmas using </a:t>
            </a:r>
            <a:r>
              <a:rPr b="1" spc="0">
                <a:latin typeface="+mj-lt"/>
                <a:ea typeface="+mj-ea"/>
                <a:cs typeface="+mj-cs"/>
                <a:sym typeface="Helvetica"/>
              </a:rPr>
              <a:t>gt</a:t>
            </a:r>
          </a:p>
        </p:txBody>
      </p:sp>
      <p:sp>
        <p:nvSpPr>
          <p:cNvPr id="1494" name="8"/>
          <p:cNvSpPr txBox="1"/>
          <p:nvPr/>
        </p:nvSpPr>
        <p:spPr>
          <a:xfrm>
            <a:off x="17646868" y="10039763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495" name="Line"/>
          <p:cNvSpPr/>
          <p:nvPr/>
        </p:nvSpPr>
        <p:spPr>
          <a:xfrm>
            <a:off x="1689599" y="5102859"/>
            <a:ext cx="7926785" cy="1"/>
          </a:xfrm>
          <a:prstGeom prst="line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6" name="Line"/>
          <p:cNvSpPr/>
          <p:nvPr/>
        </p:nvSpPr>
        <p:spPr>
          <a:xfrm>
            <a:off x="9792210" y="5102859"/>
            <a:ext cx="7265536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7" name="Line"/>
          <p:cNvSpPr/>
          <p:nvPr/>
        </p:nvSpPr>
        <p:spPr>
          <a:xfrm>
            <a:off x="17240732" y="5102859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8" name="Line"/>
          <p:cNvSpPr/>
          <p:nvPr/>
        </p:nvSpPr>
        <p:spPr>
          <a:xfrm>
            <a:off x="9794609" y="12345489"/>
            <a:ext cx="7260743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9" name="Line"/>
          <p:cNvSpPr/>
          <p:nvPr/>
        </p:nvSpPr>
        <p:spPr>
          <a:xfrm>
            <a:off x="9794609" y="8830452"/>
            <a:ext cx="726552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0" name="Line"/>
          <p:cNvSpPr/>
          <p:nvPr/>
        </p:nvSpPr>
        <p:spPr>
          <a:xfrm>
            <a:off x="17240732" y="8830452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1" name="Line"/>
          <p:cNvSpPr/>
          <p:nvPr/>
        </p:nvSpPr>
        <p:spPr>
          <a:xfrm>
            <a:off x="17240732" y="9075832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2" name="Line"/>
          <p:cNvSpPr/>
          <p:nvPr/>
        </p:nvSpPr>
        <p:spPr>
          <a:xfrm>
            <a:off x="17240732" y="12345489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3" name="Line"/>
          <p:cNvSpPr/>
          <p:nvPr/>
        </p:nvSpPr>
        <p:spPr>
          <a:xfrm>
            <a:off x="9792217" y="9070016"/>
            <a:ext cx="726552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4" name="Line"/>
          <p:cNvSpPr/>
          <p:nvPr/>
        </p:nvSpPr>
        <p:spPr>
          <a:xfrm flipV="1">
            <a:off x="4291254" y="6148956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5" name="Line"/>
          <p:cNvSpPr/>
          <p:nvPr/>
        </p:nvSpPr>
        <p:spPr>
          <a:xfrm flipV="1">
            <a:off x="6399863" y="6148956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6" name="Line"/>
          <p:cNvSpPr/>
          <p:nvPr/>
        </p:nvSpPr>
        <p:spPr>
          <a:xfrm flipV="1">
            <a:off x="8496179" y="6148956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07" name="20k"/>
          <p:cNvSpPr txBox="1"/>
          <p:nvPr/>
        </p:nvSpPr>
        <p:spPr>
          <a:xfrm>
            <a:off x="3841167" y="11433205"/>
            <a:ext cx="900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20k</a:t>
            </a:r>
          </a:p>
        </p:txBody>
      </p:sp>
      <p:sp>
        <p:nvSpPr>
          <p:cNvPr id="1508" name="40k"/>
          <p:cNvSpPr txBox="1"/>
          <p:nvPr/>
        </p:nvSpPr>
        <p:spPr>
          <a:xfrm>
            <a:off x="5949775" y="11433205"/>
            <a:ext cx="900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40k</a:t>
            </a:r>
          </a:p>
        </p:txBody>
      </p:sp>
      <p:sp>
        <p:nvSpPr>
          <p:cNvPr id="1509" name="60k"/>
          <p:cNvSpPr txBox="1"/>
          <p:nvPr/>
        </p:nvSpPr>
        <p:spPr>
          <a:xfrm>
            <a:off x="8046091" y="11433205"/>
            <a:ext cx="9001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60k</a:t>
            </a:r>
          </a:p>
        </p:txBody>
      </p:sp>
      <p:sp>
        <p:nvSpPr>
          <p:cNvPr id="1510" name="Rectangle"/>
          <p:cNvSpPr/>
          <p:nvPr/>
        </p:nvSpPr>
        <p:spPr>
          <a:xfrm>
            <a:off x="2206377" y="7496154"/>
            <a:ext cx="5326747" cy="628954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1" name="tensorflow"/>
          <p:cNvSpPr txBox="1"/>
          <p:nvPr/>
        </p:nvSpPr>
        <p:spPr>
          <a:xfrm>
            <a:off x="4849741" y="7562981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tensorflow</a:t>
            </a:r>
          </a:p>
        </p:txBody>
      </p:sp>
      <p:sp>
        <p:nvSpPr>
          <p:cNvPr id="1512" name="Rectangle"/>
          <p:cNvSpPr/>
          <p:nvPr/>
        </p:nvSpPr>
        <p:spPr>
          <a:xfrm>
            <a:off x="2199329" y="6490311"/>
            <a:ext cx="6526024" cy="639969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3" name="tidyverse"/>
          <p:cNvSpPr txBox="1"/>
          <p:nvPr/>
        </p:nvSpPr>
        <p:spPr>
          <a:xfrm>
            <a:off x="4849741" y="6562645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tidyverse</a:t>
            </a:r>
          </a:p>
        </p:txBody>
      </p:sp>
      <p:sp>
        <p:nvSpPr>
          <p:cNvPr id="1514" name="Rectangle"/>
          <p:cNvSpPr/>
          <p:nvPr/>
        </p:nvSpPr>
        <p:spPr>
          <a:xfrm>
            <a:off x="2206377" y="8491094"/>
            <a:ext cx="2299477" cy="639745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5" name="ggplot2"/>
          <p:cNvSpPr txBox="1"/>
          <p:nvPr/>
        </p:nvSpPr>
        <p:spPr>
          <a:xfrm>
            <a:off x="2879396" y="8563316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ggplot2</a:t>
            </a:r>
          </a:p>
        </p:txBody>
      </p:sp>
      <p:sp>
        <p:nvSpPr>
          <p:cNvPr id="1516" name="Rectangle"/>
          <p:cNvSpPr/>
          <p:nvPr/>
        </p:nvSpPr>
        <p:spPr>
          <a:xfrm>
            <a:off x="2206377" y="9490984"/>
            <a:ext cx="1782292" cy="640637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7" name="shiny"/>
          <p:cNvSpPr txBox="1"/>
          <p:nvPr/>
        </p:nvSpPr>
        <p:spPr>
          <a:xfrm>
            <a:off x="2345511" y="9563651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shiny</a:t>
            </a:r>
          </a:p>
        </p:txBody>
      </p:sp>
      <p:sp>
        <p:nvSpPr>
          <p:cNvPr id="1518" name="Rectangle"/>
          <p:cNvSpPr/>
          <p:nvPr/>
        </p:nvSpPr>
        <p:spPr>
          <a:xfrm>
            <a:off x="2206377" y="10493953"/>
            <a:ext cx="1706659" cy="635368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19" name="gt"/>
          <p:cNvSpPr txBox="1"/>
          <p:nvPr/>
        </p:nvSpPr>
        <p:spPr>
          <a:xfrm>
            <a:off x="2268085" y="10563986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gt</a:t>
            </a:r>
          </a:p>
        </p:txBody>
      </p:sp>
      <p:sp>
        <p:nvSpPr>
          <p:cNvPr id="1520" name="Line"/>
          <p:cNvSpPr/>
          <p:nvPr/>
        </p:nvSpPr>
        <p:spPr>
          <a:xfrm flipV="1">
            <a:off x="2195346" y="6148956"/>
            <a:ext cx="1" cy="5257975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1" name="Line"/>
          <p:cNvSpPr/>
          <p:nvPr/>
        </p:nvSpPr>
        <p:spPr>
          <a:xfrm>
            <a:off x="1691720" y="12345489"/>
            <a:ext cx="7917511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2" name="Line"/>
          <p:cNvSpPr/>
          <p:nvPr/>
        </p:nvSpPr>
        <p:spPr>
          <a:xfrm>
            <a:off x="1691720" y="5102859"/>
            <a:ext cx="792596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3" name="Rectangle"/>
          <p:cNvSpPr/>
          <p:nvPr/>
        </p:nvSpPr>
        <p:spPr>
          <a:xfrm>
            <a:off x="6008998" y="10592663"/>
            <a:ext cx="2681501" cy="410879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4" name="Mentions since 2010"/>
          <p:cNvSpPr txBox="1"/>
          <p:nvPr/>
        </p:nvSpPr>
        <p:spPr>
          <a:xfrm>
            <a:off x="5805799" y="10563986"/>
            <a:ext cx="308790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Mentions since 2010</a:t>
            </a:r>
          </a:p>
        </p:txBody>
      </p:sp>
      <p:grpSp>
        <p:nvGrpSpPr>
          <p:cNvPr id="1527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525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52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530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528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52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Rectangle"/>
          <p:cNvSpPr/>
          <p:nvPr/>
        </p:nvSpPr>
        <p:spPr>
          <a:xfrm>
            <a:off x="1696753" y="3043059"/>
            <a:ext cx="7912477" cy="7258300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33" name="Users across industry and academia have been using gt quite a lot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Users across industry and academia have been using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quite a lot.</a:t>
            </a:r>
          </a:p>
        </p:txBody>
      </p:sp>
      <p:sp>
        <p:nvSpPr>
          <p:cNvPr id="153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3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535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>
                      <a:lumOff val="-8741"/>
                    </a:schemeClr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53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38" name="Rectangle"/>
          <p:cNvSpPr/>
          <p:nvPr/>
        </p:nvSpPr>
        <p:spPr>
          <a:xfrm>
            <a:off x="9794609" y="3043059"/>
            <a:ext cx="7260744" cy="3752995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39" name="Rectangle"/>
          <p:cNvSpPr/>
          <p:nvPr/>
        </p:nvSpPr>
        <p:spPr>
          <a:xfrm>
            <a:off x="17240732" y="3043059"/>
            <a:ext cx="5375010" cy="3752995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0" name="Rectangle"/>
          <p:cNvSpPr/>
          <p:nvPr/>
        </p:nvSpPr>
        <p:spPr>
          <a:xfrm>
            <a:off x="9794609" y="7010217"/>
            <a:ext cx="7260744" cy="3296628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1" name="Rectangle"/>
          <p:cNvSpPr/>
          <p:nvPr/>
        </p:nvSpPr>
        <p:spPr>
          <a:xfrm>
            <a:off x="17240732" y="7010217"/>
            <a:ext cx="5375010" cy="3286962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2" name="Highly mentioned R pkgs on Twitter"/>
          <p:cNvSpPr txBox="1"/>
          <p:nvPr/>
        </p:nvSpPr>
        <p:spPr>
          <a:xfrm>
            <a:off x="1834904" y="3267654"/>
            <a:ext cx="763617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Highly mentioned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pkgs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Twitter</a:t>
            </a:r>
          </a:p>
        </p:txBody>
      </p:sp>
      <p:sp>
        <p:nvSpPr>
          <p:cNvPr id="1543" name="GitHub stars"/>
          <p:cNvSpPr txBox="1"/>
          <p:nvPr/>
        </p:nvSpPr>
        <p:spPr>
          <a:xfrm>
            <a:off x="9794609" y="3267654"/>
            <a:ext cx="7260743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stars</a:t>
            </a:r>
          </a:p>
        </p:txBody>
      </p:sp>
      <p:sp>
        <p:nvSpPr>
          <p:cNvPr id="1544" name="Closed GitHub issues"/>
          <p:cNvSpPr txBox="1"/>
          <p:nvPr/>
        </p:nvSpPr>
        <p:spPr>
          <a:xfrm>
            <a:off x="17234501" y="3267654"/>
            <a:ext cx="5387471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Closed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GitHub</a:t>
            </a:r>
            <a:r>
              <a:t> issues</a:t>
            </a:r>
          </a:p>
        </p:txBody>
      </p:sp>
      <p:sp>
        <p:nvSpPr>
          <p:cNvPr id="1545" name="Presentations given"/>
          <p:cNvSpPr txBox="1"/>
          <p:nvPr/>
        </p:nvSpPr>
        <p:spPr>
          <a:xfrm>
            <a:off x="9794609" y="7261414"/>
            <a:ext cx="726074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Presentations given</a:t>
            </a:r>
          </a:p>
        </p:txBody>
      </p:sp>
      <p:sp>
        <p:nvSpPr>
          <p:cNvPr id="1546" name="1.8k⭐️"/>
          <p:cNvSpPr txBox="1"/>
          <p:nvPr/>
        </p:nvSpPr>
        <p:spPr>
          <a:xfrm>
            <a:off x="10607938" y="4364431"/>
            <a:ext cx="5634085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11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Avenir Book"/>
                <a:ea typeface="Avenir Book"/>
                <a:cs typeface="Avenir Book"/>
                <a:sym typeface="Avenir Book"/>
              </a:rPr>
              <a:t>1.8k</a:t>
            </a:r>
            <a:r>
              <a:t>⭐️</a:t>
            </a:r>
          </a:p>
        </p:txBody>
      </p:sp>
      <p:sp>
        <p:nvSpPr>
          <p:cNvPr id="1547" name="600+"/>
          <p:cNvSpPr txBox="1"/>
          <p:nvPr/>
        </p:nvSpPr>
        <p:spPr>
          <a:xfrm>
            <a:off x="17646868" y="4364431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Avenir Book"/>
                <a:ea typeface="Avenir Book"/>
                <a:cs typeface="Avenir Book"/>
                <a:sym typeface="Avenir Book"/>
              </a:rPr>
              <a:t>600+</a:t>
            </a:r>
          </a:p>
        </p:txBody>
      </p:sp>
      <p:sp>
        <p:nvSpPr>
          <p:cNvPr id="1548" name="Being successful with gt is pretty important. It means we can continue to invest a large amount of developer effort into this package and its related projects."/>
          <p:cNvSpPr txBox="1"/>
          <p:nvPr/>
        </p:nvSpPr>
        <p:spPr>
          <a:xfrm>
            <a:off x="1739452" y="10898263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Being successful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is pretty important. It means we can continue to invest a large amount of developer effort into this package and its related projects.</a:t>
            </a:r>
          </a:p>
        </p:txBody>
      </p:sp>
      <p:sp>
        <p:nvSpPr>
          <p:cNvPr id="1549" name="12"/>
          <p:cNvSpPr txBox="1"/>
          <p:nvPr/>
        </p:nvSpPr>
        <p:spPr>
          <a:xfrm>
            <a:off x="11143612" y="7992664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12</a:t>
            </a:r>
          </a:p>
        </p:txBody>
      </p:sp>
      <p:sp>
        <p:nvSpPr>
          <p:cNvPr id="1550" name="8"/>
          <p:cNvSpPr txBox="1"/>
          <p:nvPr/>
        </p:nvSpPr>
        <p:spPr>
          <a:xfrm>
            <a:off x="17646868" y="7992664"/>
            <a:ext cx="4562738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12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1551" name="Line"/>
          <p:cNvSpPr/>
          <p:nvPr/>
        </p:nvSpPr>
        <p:spPr>
          <a:xfrm>
            <a:off x="1689599" y="3055759"/>
            <a:ext cx="7926785" cy="1"/>
          </a:xfrm>
          <a:prstGeom prst="line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2" name="Line"/>
          <p:cNvSpPr/>
          <p:nvPr/>
        </p:nvSpPr>
        <p:spPr>
          <a:xfrm>
            <a:off x="9792210" y="3055759"/>
            <a:ext cx="7265536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3" name="Line"/>
          <p:cNvSpPr/>
          <p:nvPr/>
        </p:nvSpPr>
        <p:spPr>
          <a:xfrm>
            <a:off x="17240732" y="3055759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4" name="Line"/>
          <p:cNvSpPr/>
          <p:nvPr/>
        </p:nvSpPr>
        <p:spPr>
          <a:xfrm>
            <a:off x="9794609" y="10298390"/>
            <a:ext cx="7260743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5" name="Line"/>
          <p:cNvSpPr/>
          <p:nvPr/>
        </p:nvSpPr>
        <p:spPr>
          <a:xfrm>
            <a:off x="9794609" y="6783353"/>
            <a:ext cx="726552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6" name="Line"/>
          <p:cNvSpPr/>
          <p:nvPr/>
        </p:nvSpPr>
        <p:spPr>
          <a:xfrm>
            <a:off x="17240732" y="6783353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7" name="Line"/>
          <p:cNvSpPr/>
          <p:nvPr/>
        </p:nvSpPr>
        <p:spPr>
          <a:xfrm>
            <a:off x="17240732" y="7028733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8" name="Line"/>
          <p:cNvSpPr/>
          <p:nvPr/>
        </p:nvSpPr>
        <p:spPr>
          <a:xfrm>
            <a:off x="17240732" y="10298390"/>
            <a:ext cx="5375010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9" name="Line"/>
          <p:cNvSpPr/>
          <p:nvPr/>
        </p:nvSpPr>
        <p:spPr>
          <a:xfrm>
            <a:off x="9792217" y="7022917"/>
            <a:ext cx="7265528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0" name="Line"/>
          <p:cNvSpPr/>
          <p:nvPr/>
        </p:nvSpPr>
        <p:spPr>
          <a:xfrm flipV="1">
            <a:off x="4291254" y="4101857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1" name="Line"/>
          <p:cNvSpPr/>
          <p:nvPr/>
        </p:nvSpPr>
        <p:spPr>
          <a:xfrm flipV="1">
            <a:off x="6399863" y="4101857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2" name="Line"/>
          <p:cNvSpPr/>
          <p:nvPr/>
        </p:nvSpPr>
        <p:spPr>
          <a:xfrm flipV="1">
            <a:off x="8496179" y="4101857"/>
            <a:ext cx="1" cy="5257975"/>
          </a:xfrm>
          <a:prstGeom prst="line">
            <a:avLst/>
          </a:prstGeom>
          <a:ln w="25400">
            <a:solidFill>
              <a:srgbClr val="E8E9EB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3" name="20k"/>
          <p:cNvSpPr txBox="1"/>
          <p:nvPr/>
        </p:nvSpPr>
        <p:spPr>
          <a:xfrm>
            <a:off x="3841167" y="9386106"/>
            <a:ext cx="900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20k</a:t>
            </a:r>
          </a:p>
        </p:txBody>
      </p:sp>
      <p:sp>
        <p:nvSpPr>
          <p:cNvPr id="1564" name="40k"/>
          <p:cNvSpPr txBox="1"/>
          <p:nvPr/>
        </p:nvSpPr>
        <p:spPr>
          <a:xfrm>
            <a:off x="5949775" y="9386106"/>
            <a:ext cx="9001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40k</a:t>
            </a:r>
          </a:p>
        </p:txBody>
      </p:sp>
      <p:sp>
        <p:nvSpPr>
          <p:cNvPr id="1565" name="60k"/>
          <p:cNvSpPr txBox="1"/>
          <p:nvPr/>
        </p:nvSpPr>
        <p:spPr>
          <a:xfrm>
            <a:off x="8046091" y="9386106"/>
            <a:ext cx="9001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21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60k</a:t>
            </a:r>
          </a:p>
        </p:txBody>
      </p:sp>
      <p:sp>
        <p:nvSpPr>
          <p:cNvPr id="1566" name="Rectangle"/>
          <p:cNvSpPr/>
          <p:nvPr/>
        </p:nvSpPr>
        <p:spPr>
          <a:xfrm>
            <a:off x="2206377" y="5449055"/>
            <a:ext cx="5326747" cy="628954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7" name="tensorflow"/>
          <p:cNvSpPr txBox="1"/>
          <p:nvPr/>
        </p:nvSpPr>
        <p:spPr>
          <a:xfrm>
            <a:off x="4849741" y="5515881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tensorflow</a:t>
            </a:r>
          </a:p>
        </p:txBody>
      </p:sp>
      <p:sp>
        <p:nvSpPr>
          <p:cNvPr id="1568" name="Rectangle"/>
          <p:cNvSpPr/>
          <p:nvPr/>
        </p:nvSpPr>
        <p:spPr>
          <a:xfrm>
            <a:off x="2199329" y="4443212"/>
            <a:ext cx="6526024" cy="639969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69" name="tidyverse"/>
          <p:cNvSpPr txBox="1"/>
          <p:nvPr/>
        </p:nvSpPr>
        <p:spPr>
          <a:xfrm>
            <a:off x="4849741" y="4515546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tidyverse</a:t>
            </a:r>
          </a:p>
        </p:txBody>
      </p:sp>
      <p:sp>
        <p:nvSpPr>
          <p:cNvPr id="1570" name="Rectangle"/>
          <p:cNvSpPr/>
          <p:nvPr/>
        </p:nvSpPr>
        <p:spPr>
          <a:xfrm>
            <a:off x="2206377" y="6443994"/>
            <a:ext cx="2299477" cy="639745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1" name="ggplot2"/>
          <p:cNvSpPr txBox="1"/>
          <p:nvPr/>
        </p:nvSpPr>
        <p:spPr>
          <a:xfrm>
            <a:off x="2879396" y="6516217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ggplot2</a:t>
            </a:r>
          </a:p>
        </p:txBody>
      </p:sp>
      <p:sp>
        <p:nvSpPr>
          <p:cNvPr id="1572" name="Rectangle"/>
          <p:cNvSpPr/>
          <p:nvPr/>
        </p:nvSpPr>
        <p:spPr>
          <a:xfrm>
            <a:off x="2206377" y="7443885"/>
            <a:ext cx="1782292" cy="640636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3" name="shiny"/>
          <p:cNvSpPr txBox="1"/>
          <p:nvPr/>
        </p:nvSpPr>
        <p:spPr>
          <a:xfrm>
            <a:off x="2345511" y="7516552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shiny</a:t>
            </a:r>
          </a:p>
        </p:txBody>
      </p:sp>
      <p:sp>
        <p:nvSpPr>
          <p:cNvPr id="1574" name="Rectangle"/>
          <p:cNvSpPr/>
          <p:nvPr/>
        </p:nvSpPr>
        <p:spPr>
          <a:xfrm>
            <a:off x="2206377" y="8446854"/>
            <a:ext cx="1706659" cy="635368"/>
          </a:xfrm>
          <a:prstGeom prst="rect">
            <a:avLst/>
          </a:prstGeom>
          <a:solidFill>
            <a:srgbClr val="A8CEDE"/>
          </a:solidFill>
          <a:ln w="25400">
            <a:solidFill>
              <a:srgbClr val="95B6C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5" name="gt"/>
          <p:cNvSpPr txBox="1"/>
          <p:nvPr/>
        </p:nvSpPr>
        <p:spPr>
          <a:xfrm>
            <a:off x="2268085" y="8516887"/>
            <a:ext cx="158022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gt</a:t>
            </a:r>
          </a:p>
        </p:txBody>
      </p:sp>
      <p:sp>
        <p:nvSpPr>
          <p:cNvPr id="1576" name="Line"/>
          <p:cNvSpPr/>
          <p:nvPr/>
        </p:nvSpPr>
        <p:spPr>
          <a:xfrm flipV="1">
            <a:off x="2195346" y="4101857"/>
            <a:ext cx="1" cy="5257975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7" name="Line"/>
          <p:cNvSpPr/>
          <p:nvPr/>
        </p:nvSpPr>
        <p:spPr>
          <a:xfrm>
            <a:off x="1691720" y="10298390"/>
            <a:ext cx="7917511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8" name="Line"/>
          <p:cNvSpPr/>
          <p:nvPr/>
        </p:nvSpPr>
        <p:spPr>
          <a:xfrm>
            <a:off x="1691720" y="3055759"/>
            <a:ext cx="792596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79" name="Rectangle"/>
          <p:cNvSpPr/>
          <p:nvPr/>
        </p:nvSpPr>
        <p:spPr>
          <a:xfrm>
            <a:off x="6008998" y="8545564"/>
            <a:ext cx="2681501" cy="410878"/>
          </a:xfrm>
          <a:prstGeom prst="rect">
            <a:avLst/>
          </a:prstGeom>
          <a:solidFill>
            <a:srgbClr val="F4F5F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0" name="Mentions since 2010"/>
          <p:cNvSpPr txBox="1"/>
          <p:nvPr/>
        </p:nvSpPr>
        <p:spPr>
          <a:xfrm>
            <a:off x="5805799" y="8516887"/>
            <a:ext cx="308790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300">
                <a:solidFill>
                  <a:srgbClr val="53585F"/>
                </a:solidFill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pPr/>
            <a:r>
              <a:t>Mentions since 2010</a:t>
            </a:r>
          </a:p>
        </p:txBody>
      </p:sp>
      <p:grpSp>
        <p:nvGrpSpPr>
          <p:cNvPr id="1583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581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58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584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58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87" name="Known pharmas using gt"/>
          <p:cNvSpPr txBox="1"/>
          <p:nvPr/>
        </p:nvSpPr>
        <p:spPr>
          <a:xfrm>
            <a:off x="17315668" y="7261410"/>
            <a:ext cx="5225138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-104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Known pharmas using </a:t>
            </a:r>
            <a:r>
              <a:rPr b="1" spc="0">
                <a:latin typeface="+mj-lt"/>
                <a:ea typeface="+mj-ea"/>
                <a:cs typeface="+mj-cs"/>
                <a:sym typeface="Helvetica"/>
              </a:rPr>
              <a:t>gt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Ensuring software quality for gt and work to reduce user risk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Ensuring software quality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and work to reduce user risk</a:t>
            </a:r>
          </a:p>
        </p:txBody>
      </p:sp>
      <p:sp>
        <p:nvSpPr>
          <p:cNvPr id="1590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93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591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>
                      <a:lumOff val="-8741"/>
                    </a:schemeClr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59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596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594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59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599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597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59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00" name="We want to make sure you could trust the software so, as we often do, many software quality practices were adopted for gt."/>
          <p:cNvSpPr txBox="1"/>
          <p:nvPr/>
        </p:nvSpPr>
        <p:spPr>
          <a:xfrm>
            <a:off x="1650552" y="2886777"/>
            <a:ext cx="21082896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want to make sure you could trust the software so, as we often do, many software quality practices were adopted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Ensuring software quality for gt and work to reduce user risk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Ensuring software quality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and work to reduce user risk</a:t>
            </a:r>
          </a:p>
        </p:txBody>
      </p:sp>
      <p:sp>
        <p:nvSpPr>
          <p:cNvPr id="1603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06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604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>
                      <a:lumOff val="-8741"/>
                    </a:schemeClr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60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09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607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60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12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610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61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13" name="We want to make sure you could trust the software so, as we often do, many software quality practices were adopted for gt."/>
          <p:cNvSpPr txBox="1"/>
          <p:nvPr/>
        </p:nvSpPr>
        <p:spPr>
          <a:xfrm>
            <a:off x="1650552" y="2886777"/>
            <a:ext cx="21082896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want to make sure you could trust the software so, as we often do, many software quality practices were adopted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1614" name="MUCH TESTING:"/>
          <p:cNvSpPr txBox="1"/>
          <p:nvPr/>
        </p:nvSpPr>
        <p:spPr>
          <a:xfrm>
            <a:off x="2337198" y="4770914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MUCH TESTING:</a:t>
            </a:r>
          </a:p>
        </p:txBody>
      </p:sp>
      <p:sp>
        <p:nvSpPr>
          <p:cNvPr id="1615" name="— there are 7,500 unit tests for gt! While a lot, that's not nearly enough."/>
          <p:cNvSpPr txBox="1"/>
          <p:nvPr/>
        </p:nvSpPr>
        <p:spPr>
          <a:xfrm>
            <a:off x="2425495" y="573207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there are 7,500 unit tests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! While a lot, that's not nearly enough.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Ensuring software quality for gt and work to reduce user risk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Ensuring software quality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and work to reduce user risk</a:t>
            </a:r>
          </a:p>
        </p:txBody>
      </p:sp>
      <p:sp>
        <p:nvSpPr>
          <p:cNvPr id="161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21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619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>
                      <a:lumOff val="-8741"/>
                    </a:schemeClr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62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24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622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62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27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625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62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28" name="We want to make sure you could trust the software so, as we often do, many software quality practices were adopted for gt."/>
          <p:cNvSpPr txBox="1"/>
          <p:nvPr/>
        </p:nvSpPr>
        <p:spPr>
          <a:xfrm>
            <a:off x="1650552" y="2886777"/>
            <a:ext cx="21082896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want to make sure you could trust the software so, as we often do, many software quality practices were adopted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.</a:t>
            </a:r>
          </a:p>
        </p:txBody>
      </p:sp>
      <p:sp>
        <p:nvSpPr>
          <p:cNvPr id="1629" name="MUCH TESTING:"/>
          <p:cNvSpPr txBox="1"/>
          <p:nvPr/>
        </p:nvSpPr>
        <p:spPr>
          <a:xfrm>
            <a:off x="2337198" y="4770914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MUCH TESTING:</a:t>
            </a:r>
          </a:p>
        </p:txBody>
      </p:sp>
      <p:sp>
        <p:nvSpPr>
          <p:cNvPr id="1630" name="— there are 7,500 unit tests for gt! While a lot, that's not nearly enough."/>
          <p:cNvSpPr txBox="1"/>
          <p:nvPr/>
        </p:nvSpPr>
        <p:spPr>
          <a:xfrm>
            <a:off x="2425495" y="573207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there are 7,500 unit tests for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! While a lot, that's not nearly enough.</a:t>
            </a:r>
          </a:p>
        </p:txBody>
      </p:sp>
      <p:sp>
        <p:nvSpPr>
          <p:cNvPr id="1631" name="EXTERNAL CERTIFICATION:"/>
          <p:cNvSpPr txBox="1"/>
          <p:nvPr/>
        </p:nvSpPr>
        <p:spPr>
          <a:xfrm>
            <a:off x="2381346" y="6959558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EXTERNAL CERTIFICATION:</a:t>
            </a:r>
          </a:p>
        </p:txBody>
      </p:sp>
      <p:sp>
        <p:nvSpPr>
          <p:cNvPr id="1632" name="— we have certified gt against the Linux Foundation's OpenSSF Best Practices initiative. We got the gold level status:"/>
          <p:cNvSpPr txBox="1"/>
          <p:nvPr/>
        </p:nvSpPr>
        <p:spPr>
          <a:xfrm>
            <a:off x="2469644" y="7999072"/>
            <a:ext cx="2009751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we have certified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against the Linux Foundation's OpenSSF Best Practices initiative. We got the gold level status:</a:t>
            </a:r>
          </a:p>
        </p:txBody>
      </p:sp>
      <p:pic>
        <p:nvPicPr>
          <p:cNvPr id="1633" name="Screenshot 2023-09-25 at 11.47.36 AM.png" descr="Screenshot 2023-09-25 at 11.47.3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047" y="9655077"/>
            <a:ext cx="2715952" cy="2650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4" name="Screenshot 2023-09-25 at 11.47.51 AM.png" descr="Screenshot 2023-09-25 at 11.47.5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6354" y="8817023"/>
            <a:ext cx="4919257" cy="686647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https://www.bestpractices.dev/en/projects/5593"/>
          <p:cNvSpPr txBox="1"/>
          <p:nvPr/>
        </p:nvSpPr>
        <p:spPr>
          <a:xfrm>
            <a:off x="9412027" y="12543232"/>
            <a:ext cx="837516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https://www.bestpractices.dev/en/projects/5593</a:t>
            </a:r>
          </a:p>
        </p:txBody>
      </p:sp>
      <p:sp>
        <p:nvSpPr>
          <p:cNvPr id="1636" name="More on this at:"/>
          <p:cNvSpPr txBox="1"/>
          <p:nvPr/>
        </p:nvSpPr>
        <p:spPr>
          <a:xfrm>
            <a:off x="6596813" y="12467032"/>
            <a:ext cx="27159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on this at:</a:t>
            </a:r>
          </a:p>
        </p:txBody>
      </p:sp>
      <p:pic>
        <p:nvPicPr>
          <p:cNvPr id="1637" name="Screenshot 2023-09-25 at 11.39.16 AM.png" descr="Screenshot 2023-09-25 at 11.39.16 AM.png"/>
          <p:cNvPicPr>
            <a:picLocks noChangeAspect="1"/>
          </p:cNvPicPr>
          <p:nvPr/>
        </p:nvPicPr>
        <p:blipFill>
          <a:blip r:embed="rId4">
            <a:extLst/>
          </a:blip>
          <a:srcRect l="8242" t="1069" r="73045" b="94478"/>
          <a:stretch>
            <a:fillRect/>
          </a:stretch>
        </p:blipFill>
        <p:spPr>
          <a:xfrm>
            <a:off x="7760885" y="10180029"/>
            <a:ext cx="8638103" cy="1601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41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4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42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4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45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  <p:sp>
        <p:nvSpPr>
          <p:cNvPr id="246" name="1. I can probably create software that will help me be better at my job."/>
          <p:cNvSpPr txBox="1"/>
          <p:nvPr/>
        </p:nvSpPr>
        <p:spPr>
          <a:xfrm>
            <a:off x="1719773" y="5029458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1. I can probably create software that will help me be better at my job.</a:t>
            </a:r>
          </a:p>
        </p:txBody>
      </p:sp>
      <p:sp>
        <p:nvSpPr>
          <p:cNvPr id="247" name="2. Always felt like learning a programming language, why not now?"/>
          <p:cNvSpPr txBox="1"/>
          <p:nvPr/>
        </p:nvSpPr>
        <p:spPr>
          <a:xfrm>
            <a:off x="1719773" y="6568855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2. Always felt like learning a programming language, why not now?</a:t>
            </a:r>
          </a:p>
        </p:txBody>
      </p:sp>
      <p:sp>
        <p:nvSpPr>
          <p:cNvPr id="248" name="3. It is impressive how much great software you could use for free."/>
          <p:cNvSpPr txBox="1"/>
          <p:nvPr/>
        </p:nvSpPr>
        <p:spPr>
          <a:xfrm>
            <a:off x="1719773" y="8108253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3. It is impressive how much great software you could use for free.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0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1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644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642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64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45" name="The R-Consortium R Tables Working Group: RTRS-WG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R-Consortium R Tables Working Group: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RTRS-WG</a:t>
            </a:r>
            <a:r>
              <a:t>.</a:t>
            </a:r>
          </a:p>
        </p:txBody>
      </p:sp>
      <p:sp>
        <p:nvSpPr>
          <p:cNvPr id="1646" name="To get more dialogue going about what Pharma needs in terms of tables, a working group was started to discuss that."/>
          <p:cNvSpPr txBox="1"/>
          <p:nvPr/>
        </p:nvSpPr>
        <p:spPr>
          <a:xfrm>
            <a:off x="1650552" y="3134454"/>
            <a:ext cx="2092982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To get more dialogue going about what Pharma needs in terms of tables, a working group was started to discuss that.</a:t>
            </a:r>
          </a:p>
        </p:txBody>
      </p:sp>
      <p:sp>
        <p:nvSpPr>
          <p:cNvPr id="1647" name="Rectangle"/>
          <p:cNvSpPr/>
          <p:nvPr/>
        </p:nvSpPr>
        <p:spPr>
          <a:xfrm>
            <a:off x="2837890" y="5383965"/>
            <a:ext cx="18555148" cy="294807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8" name="RTRS // R Tables for Regulatory Submissions Working Group"/>
          <p:cNvSpPr txBox="1"/>
          <p:nvPr/>
        </p:nvSpPr>
        <p:spPr>
          <a:xfrm>
            <a:off x="3079869" y="5667937"/>
            <a:ext cx="18224262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RTRS</a:t>
            </a:r>
            <a:r>
              <a:t> // R Tables for Regulatory Submissions Working Group</a:t>
            </a:r>
          </a:p>
        </p:txBody>
      </p:sp>
      <p:pic>
        <p:nvPicPr>
          <p:cNvPr id="1649" name="ox44Av0Q8AQ3rgdXmdX1egVYPe8WUN_v5U_f79s8-WuLwA4DKVsZqqYYoq4v9MjzQ-vZ3XKlm0TEQJRX0RVXxfEPTr2htFX0Uxb65Ti1UJyNpUbxGIvhxy4hj6HkDDUoYPMZtJfQx78=s0.png" descr="ox44Av0Q8AQ3rgdXmdX1egVYPe8WUN_v5U_f79s8-WuLwA4DKVsZqqYYoq4v9MjzQ-vZ3XKlm0TEQJRX0RVXxfEPTr2htFX0Uxb65Ti1UJyNpUbxGIvhxy4hj6HkDDUoYPMZtJfQx78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900" y="5694716"/>
            <a:ext cx="2582103" cy="58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0" name="Line"/>
          <p:cNvSpPr/>
          <p:nvPr/>
        </p:nvSpPr>
        <p:spPr>
          <a:xfrm>
            <a:off x="3071193" y="7980472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1" name="“Creating standards to guide the development of R tools for creating tables that meet the requirements of the FDA and other regulatory agencies”"/>
          <p:cNvSpPr txBox="1"/>
          <p:nvPr/>
        </p:nvSpPr>
        <p:spPr>
          <a:xfrm>
            <a:off x="4465085" y="6723270"/>
            <a:ext cx="153007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2900">
                <a:solidFill>
                  <a:srgbClr val="FFFFFF"/>
                </a:solidFill>
              </a:defRPr>
            </a:lvl1pPr>
          </a:lstStyle>
          <a:p>
            <a:pPr/>
            <a:r>
              <a:t>“Creating standards to guide the development of R tools for creating tables that meet the requirements of the FDA and other regulatory agencies”</a:t>
            </a:r>
          </a:p>
        </p:txBody>
      </p:sp>
      <p:sp>
        <p:nvSpPr>
          <p:cNvPr id="1652" name="Line"/>
          <p:cNvSpPr/>
          <p:nvPr/>
        </p:nvSpPr>
        <p:spPr>
          <a:xfrm>
            <a:off x="3071194" y="6509068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55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653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65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58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656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65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61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659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66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62" name="We meet every six weeks via Zoom to discuss and plan improvements to the R table ecosystem for benefit of Pharma.…"/>
          <p:cNvSpPr txBox="1"/>
          <p:nvPr/>
        </p:nvSpPr>
        <p:spPr>
          <a:xfrm>
            <a:off x="1727088" y="9082945"/>
            <a:ext cx="20929825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 meet every six weeks via Zoom to discuss and plan improvements to the R table ecosystem for benefit of Pharma.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All are welcome to join!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5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6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669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667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66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72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670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67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75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673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67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78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676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67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679" name="Rectangle"/>
          <p:cNvSpPr/>
          <p:nvPr/>
        </p:nvSpPr>
        <p:spPr>
          <a:xfrm>
            <a:off x="2837890" y="5383965"/>
            <a:ext cx="18555148" cy="14963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0" name="RTRS // R Tables for Regulatory Submissions Working Group"/>
          <p:cNvSpPr txBox="1"/>
          <p:nvPr/>
        </p:nvSpPr>
        <p:spPr>
          <a:xfrm>
            <a:off x="3079869" y="5667937"/>
            <a:ext cx="18224262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RTRS</a:t>
            </a:r>
            <a:r>
              <a:t> // R Tables for Regulatory Submissions Working Group</a:t>
            </a:r>
          </a:p>
        </p:txBody>
      </p:sp>
      <p:pic>
        <p:nvPicPr>
          <p:cNvPr id="1681" name="ox44Av0Q8AQ3rgdXmdX1egVYPe8WUN_v5U_f79s8-WuLwA4DKVsZqqYYoq4v9MjzQ-vZ3XKlm0TEQJRX0RVXxfEPTr2htFX0Uxb65Ti1UJyNpUbxGIvhxy4hj6HkDDUoYPMZtJfQx78=s0.png" descr="ox44Av0Q8AQ3rgdXmdX1egVYPe8WUN_v5U_f79s8-WuLwA4DKVsZqqYYoq4v9MjzQ-vZ3XKlm0TEQJRX0RVXxfEPTr2htFX0Uxb65Ti1UJyNpUbxGIvhxy4hj6HkDDUoYPMZtJfQx78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900" y="5694716"/>
            <a:ext cx="2582103" cy="58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682" name="Line"/>
          <p:cNvSpPr/>
          <p:nvPr/>
        </p:nvSpPr>
        <p:spPr>
          <a:xfrm>
            <a:off x="3071194" y="6509068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3" name="We identify needs, try to find common ground, and propose actual work that will someday make the arduous and costly task of generating tables easier."/>
          <p:cNvSpPr txBox="1"/>
          <p:nvPr/>
        </p:nvSpPr>
        <p:spPr>
          <a:xfrm>
            <a:off x="1650552" y="3134454"/>
            <a:ext cx="2092982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We identify needs, try to find common ground, and propose actual work that will someday make the arduous and costly task of generating tables easier.</a:t>
            </a:r>
          </a:p>
        </p:txBody>
      </p:sp>
      <p:sp>
        <p:nvSpPr>
          <p:cNvPr id="1684" name="Joseph Rickert, the Executive Director of the R Consortium, organizes and leads these meetings.…"/>
          <p:cNvSpPr txBox="1"/>
          <p:nvPr/>
        </p:nvSpPr>
        <p:spPr>
          <a:xfrm>
            <a:off x="1727088" y="7631206"/>
            <a:ext cx="20929825" cy="525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Joseph Rickert</a:t>
            </a:r>
            <a:r>
              <a:t>, the Executive Director of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 Consortium</a:t>
            </a:r>
            <a:r>
              <a:t>, organizes and leads these meetings.</a:t>
            </a:r>
          </a:p>
          <a:p>
            <a:pPr>
              <a:defRPr b="0" cap="none" spc="0" sz="3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If your role involves table generation and regulatory submissions for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Pharma</a:t>
            </a:r>
            <a:r>
              <a:t> industry, then you might want to join these meetings.</a:t>
            </a:r>
          </a:p>
          <a:p>
            <a:pPr>
              <a:defRPr b="0" cap="none" spc="0" sz="32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If you do, you’ll learn what your peers and doing, what they need, and what will be developed insofar as table-generation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packages is concerned.</a:t>
            </a:r>
          </a:p>
        </p:txBody>
      </p:sp>
      <p:sp>
        <p:nvSpPr>
          <p:cNvPr id="1685" name="The R-Consortium R Tables Working Group: RTRS-WG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R-Consortium R Tables Working Group: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RTRS-WG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8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9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692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690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69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95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693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69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698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696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69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01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699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70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02" name="Rectangle"/>
          <p:cNvSpPr/>
          <p:nvPr/>
        </p:nvSpPr>
        <p:spPr>
          <a:xfrm>
            <a:off x="2837890" y="7749445"/>
            <a:ext cx="18555148" cy="48769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3" name="RTRS // R Tables for Regulatory Submissions Working Group"/>
          <p:cNvSpPr txBox="1"/>
          <p:nvPr/>
        </p:nvSpPr>
        <p:spPr>
          <a:xfrm>
            <a:off x="3079869" y="8033417"/>
            <a:ext cx="18224262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RTRS</a:t>
            </a:r>
            <a:r>
              <a:t> // R Tables for Regulatory Submissions Working Group</a:t>
            </a:r>
          </a:p>
        </p:txBody>
      </p:sp>
      <p:pic>
        <p:nvPicPr>
          <p:cNvPr id="1704" name="ox44Av0Q8AQ3rgdXmdX1egVYPe8WUN_v5U_f79s8-WuLwA4DKVsZqqYYoq4v9MjzQ-vZ3XKlm0TEQJRX0RVXxfEPTr2htFX0Uxb65Ti1UJyNpUbxGIvhxy4hj6HkDDUoYPMZtJfQx78=s0.png" descr="ox44Av0Q8AQ3rgdXmdX1egVYPe8WUN_v5U_f79s8-WuLwA4DKVsZqqYYoq4v9MjzQ-vZ3XKlm0TEQJRX0RVXxfEPTr2htFX0Uxb65Ti1UJyNpUbxGIvhxy4hj6HkDDUoYPMZtJfQx78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900" y="8060196"/>
            <a:ext cx="2582103" cy="58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705" name="Line"/>
          <p:cNvSpPr/>
          <p:nvPr/>
        </p:nvSpPr>
        <p:spPr>
          <a:xfrm>
            <a:off x="3071193" y="10345952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6" name="Line"/>
          <p:cNvSpPr/>
          <p:nvPr/>
        </p:nvSpPr>
        <p:spPr>
          <a:xfrm>
            <a:off x="12115463" y="10342401"/>
            <a:ext cx="1" cy="205174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7" name="Meets every six weeks via Zoom to discuss and plan improvements to the R table ecosystem for benefit of Pharma. All are welcome to join."/>
          <p:cNvSpPr txBox="1"/>
          <p:nvPr/>
        </p:nvSpPr>
        <p:spPr>
          <a:xfrm>
            <a:off x="3299025" y="10699776"/>
            <a:ext cx="868519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Meets every six weeks via Zoom to discuss and plan improvements to the R table ecosystem for benefit of Pharma. All are welcome to join.</a:t>
            </a:r>
          </a:p>
        </p:txBody>
      </p:sp>
      <p:sp>
        <p:nvSpPr>
          <p:cNvPr id="1708" name="CONTACT"/>
          <p:cNvSpPr txBox="1"/>
          <p:nvPr/>
        </p:nvSpPr>
        <p:spPr>
          <a:xfrm>
            <a:off x="12335606" y="10519548"/>
            <a:ext cx="86851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2400">
                <a:solidFill>
                  <a:srgbClr val="FFFFFF"/>
                </a:solidFill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1709" name="Joseph Rickert…"/>
          <p:cNvSpPr txBox="1"/>
          <p:nvPr/>
        </p:nvSpPr>
        <p:spPr>
          <a:xfrm>
            <a:off x="12335606" y="10971888"/>
            <a:ext cx="8685197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Joseph Rickert</a:t>
            </a:r>
          </a:p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Executive Director, R Consortium</a:t>
            </a:r>
          </a:p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director@r-consortium.org</a:t>
            </a:r>
          </a:p>
        </p:txBody>
      </p:sp>
      <p:sp>
        <p:nvSpPr>
          <p:cNvPr id="1710" name="“Creating standards to guide the development of R tools for creating tables that meet the requirements of the FDA and other regulatory agencies”"/>
          <p:cNvSpPr txBox="1"/>
          <p:nvPr/>
        </p:nvSpPr>
        <p:spPr>
          <a:xfrm>
            <a:off x="4465085" y="9088750"/>
            <a:ext cx="153007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2900">
                <a:solidFill>
                  <a:srgbClr val="FFFFFF"/>
                </a:solidFill>
              </a:defRPr>
            </a:lvl1pPr>
          </a:lstStyle>
          <a:p>
            <a:pPr/>
            <a:r>
              <a:t>“Creating standards to guide the development of R tools for creating tables that meet the requirements of the FDA and other regulatory agencies”</a:t>
            </a:r>
          </a:p>
        </p:txBody>
      </p:sp>
      <p:sp>
        <p:nvSpPr>
          <p:cNvPr id="1711" name="Line"/>
          <p:cNvSpPr/>
          <p:nvPr/>
        </p:nvSpPr>
        <p:spPr>
          <a:xfrm>
            <a:off x="3071194" y="8874549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12" name="WHAT WE’VE BEEN WORKING ON"/>
          <p:cNvSpPr txBox="1"/>
          <p:nvPr/>
        </p:nvSpPr>
        <p:spPr>
          <a:xfrm>
            <a:off x="2337198" y="2968159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WHAT WE’VE BEEN WORKING ON</a:t>
            </a:r>
          </a:p>
        </p:txBody>
      </p:sp>
      <p:sp>
        <p:nvSpPr>
          <p:cNvPr id="1713" name="— creating a book called Tables in Clinical Trials with R"/>
          <p:cNvSpPr txBox="1"/>
          <p:nvPr/>
        </p:nvSpPr>
        <p:spPr>
          <a:xfrm>
            <a:off x="2242238" y="3908634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creating a book called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Tables in Clinical Trials with R</a:t>
            </a:r>
          </a:p>
        </p:txBody>
      </p:sp>
      <p:sp>
        <p:nvSpPr>
          <p:cNvPr id="1714" name="— developing archetypes for table generation to use in our R packages"/>
          <p:cNvSpPr txBox="1"/>
          <p:nvPr/>
        </p:nvSpPr>
        <p:spPr>
          <a:xfrm>
            <a:off x="2242238" y="4928937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developing archetypes for table generation to use in our R packages</a:t>
            </a:r>
          </a:p>
        </p:txBody>
      </p:sp>
      <p:sp>
        <p:nvSpPr>
          <p:cNvPr id="1715" name="— creating blog posts and promoting the working group"/>
          <p:cNvSpPr txBox="1"/>
          <p:nvPr/>
        </p:nvSpPr>
        <p:spPr>
          <a:xfrm>
            <a:off x="2242238" y="5960517"/>
            <a:ext cx="2009751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creating blog posts and promoting the working group</a:t>
            </a:r>
          </a:p>
        </p:txBody>
      </p:sp>
      <p:sp>
        <p:nvSpPr>
          <p:cNvPr id="1716" name="The R-Consortium R Tables Working Group: RTRS-WG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R-Consortium R Tables Working Group: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RTRS-WG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19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20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723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721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72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26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724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72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29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727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32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730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73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33" name="Rectangle"/>
          <p:cNvSpPr/>
          <p:nvPr/>
        </p:nvSpPr>
        <p:spPr>
          <a:xfrm>
            <a:off x="2837890" y="3320139"/>
            <a:ext cx="18555148" cy="487691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4" name="RTRS // R Tables for Regulatory Submissions Working Group"/>
          <p:cNvSpPr txBox="1"/>
          <p:nvPr/>
        </p:nvSpPr>
        <p:spPr>
          <a:xfrm>
            <a:off x="3079869" y="3604111"/>
            <a:ext cx="18224262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RTRS</a:t>
            </a:r>
            <a:r>
              <a:t> // R Tables for Regulatory Submissions Working Group</a:t>
            </a:r>
          </a:p>
        </p:txBody>
      </p:sp>
      <p:pic>
        <p:nvPicPr>
          <p:cNvPr id="1735" name="ox44Av0Q8AQ3rgdXmdX1egVYPe8WUN_v5U_f79s8-WuLwA4DKVsZqqYYoq4v9MjzQ-vZ3XKlm0TEQJRX0RVXxfEPTr2htFX0Uxb65Ti1UJyNpUbxGIvhxy4hj6HkDDUoYPMZtJfQx78=s0.png" descr="ox44Av0Q8AQ3rgdXmdX1egVYPe8WUN_v5U_f79s8-WuLwA4DKVsZqqYYoq4v9MjzQ-vZ3XKlm0TEQJRX0RVXxfEPTr2htFX0Uxb65Ti1UJyNpUbxGIvhxy4hj6HkDDUoYPMZtJfQx78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900" y="3630890"/>
            <a:ext cx="2582103" cy="58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736" name="Line"/>
          <p:cNvSpPr/>
          <p:nvPr/>
        </p:nvSpPr>
        <p:spPr>
          <a:xfrm>
            <a:off x="3071193" y="5916646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7" name="Line"/>
          <p:cNvSpPr/>
          <p:nvPr/>
        </p:nvSpPr>
        <p:spPr>
          <a:xfrm>
            <a:off x="12115463" y="5913095"/>
            <a:ext cx="1" cy="2051745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8" name="Meets every six weeks via Zoom to discuss and plan improvements to the R table ecosystem for benefit of Pharma. All are welcome to join."/>
          <p:cNvSpPr txBox="1"/>
          <p:nvPr/>
        </p:nvSpPr>
        <p:spPr>
          <a:xfrm>
            <a:off x="3299025" y="6270469"/>
            <a:ext cx="868519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Meets every six weeks via Zoom to discuss and plan improvements to the R table ecosystem for benefit of Pharma. All are welcome to join.</a:t>
            </a:r>
          </a:p>
        </p:txBody>
      </p:sp>
      <p:sp>
        <p:nvSpPr>
          <p:cNvPr id="1739" name="CONTACT"/>
          <p:cNvSpPr txBox="1"/>
          <p:nvPr/>
        </p:nvSpPr>
        <p:spPr>
          <a:xfrm>
            <a:off x="12335606" y="6090242"/>
            <a:ext cx="86851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2400">
                <a:solidFill>
                  <a:srgbClr val="FFFFFF"/>
                </a:solidFill>
              </a:defRPr>
            </a:lvl1pPr>
          </a:lstStyle>
          <a:p>
            <a:pPr/>
            <a:r>
              <a:t>CONTACT</a:t>
            </a:r>
          </a:p>
        </p:txBody>
      </p:sp>
      <p:sp>
        <p:nvSpPr>
          <p:cNvPr id="1740" name="Joseph Rickert…"/>
          <p:cNvSpPr txBox="1"/>
          <p:nvPr/>
        </p:nvSpPr>
        <p:spPr>
          <a:xfrm>
            <a:off x="12335606" y="6542582"/>
            <a:ext cx="8685197" cy="128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Joseph Rickert</a:t>
            </a:r>
          </a:p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Executive Director, R Consortium</a:t>
            </a:r>
          </a:p>
          <a:p>
            <a:pPr>
              <a:defRPr b="0" cap="none" spc="0" sz="2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director@r-consortium.org</a:t>
            </a:r>
          </a:p>
        </p:txBody>
      </p:sp>
      <p:sp>
        <p:nvSpPr>
          <p:cNvPr id="1741" name="“Creating standards to guide the development of R tools for creating tables that meet the requirements of the FDA and other regulatory agencies”"/>
          <p:cNvSpPr txBox="1"/>
          <p:nvPr/>
        </p:nvSpPr>
        <p:spPr>
          <a:xfrm>
            <a:off x="4465085" y="4659444"/>
            <a:ext cx="1530075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2900">
                <a:solidFill>
                  <a:srgbClr val="FFFFFF"/>
                </a:solidFill>
              </a:defRPr>
            </a:lvl1pPr>
          </a:lstStyle>
          <a:p>
            <a:pPr/>
            <a:r>
              <a:t>“Creating standards to guide the development of R tools for creating tables that meet the requirements of the FDA and other regulatory agencies”</a:t>
            </a:r>
          </a:p>
        </p:txBody>
      </p:sp>
      <p:sp>
        <p:nvSpPr>
          <p:cNvPr id="1742" name="Line"/>
          <p:cNvSpPr/>
          <p:nvPr/>
        </p:nvSpPr>
        <p:spPr>
          <a:xfrm>
            <a:off x="3071194" y="4445242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43" name="If you are interested in collaborating with us, please contact Joseph Rickert by email at:"/>
          <p:cNvSpPr txBox="1"/>
          <p:nvPr/>
        </p:nvSpPr>
        <p:spPr>
          <a:xfrm>
            <a:off x="3488839" y="8717820"/>
            <a:ext cx="17253249" cy="149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If you are interested in collaborating with us, please contact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Joseph Rickert</a:t>
            </a:r>
            <a:r>
              <a:t> by email at:</a:t>
            </a:r>
          </a:p>
        </p:txBody>
      </p:sp>
      <p:sp>
        <p:nvSpPr>
          <p:cNvPr id="1744" name="director@r-consortium.org"/>
          <p:cNvSpPr txBox="1"/>
          <p:nvPr/>
        </p:nvSpPr>
        <p:spPr>
          <a:xfrm>
            <a:off x="6255082" y="10553696"/>
            <a:ext cx="1172076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7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director@r-consortium.org</a:t>
            </a:r>
          </a:p>
        </p:txBody>
      </p:sp>
      <p:sp>
        <p:nvSpPr>
          <p:cNvPr id="1745" name="He’ll then send you Zoom meeting invites for the meetings."/>
          <p:cNvSpPr txBox="1"/>
          <p:nvPr/>
        </p:nvSpPr>
        <p:spPr>
          <a:xfrm>
            <a:off x="3565376" y="11694920"/>
            <a:ext cx="172532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He’ll then send you Zoom meeting invites for the meetings.</a:t>
            </a:r>
          </a:p>
        </p:txBody>
      </p:sp>
      <p:sp>
        <p:nvSpPr>
          <p:cNvPr id="1746" name="The R-Consortium R Tables Working Group: RTRS-WG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R-Consortium R Tables Working Group: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RTRS-WG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49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50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753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751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75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54" name="The R-Consortium pilot projects with the FDA."/>
          <p:cNvSpPr txBox="1"/>
          <p:nvPr/>
        </p:nvSpPr>
        <p:spPr>
          <a:xfrm>
            <a:off x="1739452" y="1583443"/>
            <a:ext cx="209050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R-Consortium pilot projects with the FDA.</a:t>
            </a:r>
          </a:p>
        </p:txBody>
      </p:sp>
      <p:grpSp>
        <p:nvGrpSpPr>
          <p:cNvPr id="175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75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75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60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758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75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63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761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76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64" name="THE R SUBMISSIONS WORKING GROUP HAS HAD GREAT SUCCESS"/>
          <p:cNvSpPr txBox="1"/>
          <p:nvPr/>
        </p:nvSpPr>
        <p:spPr>
          <a:xfrm>
            <a:off x="2337198" y="2968159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R SUBMISSIONS WORKING GROUP HAS HAD GREAT SUCCESS</a:t>
            </a:r>
          </a:p>
        </p:txBody>
      </p:sp>
      <p:sp>
        <p:nvSpPr>
          <p:cNvPr id="1765" name="— recently sent the third R-based test submission through the FDA eCTD gateway (August 28, 2023)"/>
          <p:cNvSpPr txBox="1"/>
          <p:nvPr/>
        </p:nvSpPr>
        <p:spPr>
          <a:xfrm>
            <a:off x="2242238" y="397217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recently sent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third</a:t>
            </a:r>
            <a:r>
              <a:t> R-based test submission through the FDA eCTD gateway (August 28, 2023)</a:t>
            </a:r>
          </a:p>
        </p:txBody>
      </p:sp>
      <p:sp>
        <p:nvSpPr>
          <p:cNvPr id="1766" name="https://rconsortium.github.io/submissions-wg/"/>
          <p:cNvSpPr txBox="1"/>
          <p:nvPr/>
        </p:nvSpPr>
        <p:spPr>
          <a:xfrm>
            <a:off x="9412027" y="12543232"/>
            <a:ext cx="837516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https://rconsortium.github.io/submissions-wg/</a:t>
            </a:r>
          </a:p>
        </p:txBody>
      </p:sp>
      <p:sp>
        <p:nvSpPr>
          <p:cNvPr id="1767" name="More on this at:"/>
          <p:cNvSpPr txBox="1"/>
          <p:nvPr/>
        </p:nvSpPr>
        <p:spPr>
          <a:xfrm>
            <a:off x="6596813" y="12467032"/>
            <a:ext cx="27159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on this at: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70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71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774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772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77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75" name="The R-Consortium pilot projects with the FDA."/>
          <p:cNvSpPr txBox="1"/>
          <p:nvPr/>
        </p:nvSpPr>
        <p:spPr>
          <a:xfrm>
            <a:off x="1739452" y="1583443"/>
            <a:ext cx="209050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R-Consortium pilot projects with the FDA.</a:t>
            </a:r>
          </a:p>
        </p:txBody>
      </p:sp>
      <p:grpSp>
        <p:nvGrpSpPr>
          <p:cNvPr id="1778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776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77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81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779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78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784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782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78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85" name="THE R SUBMISSIONS WORKING GROUP HAS HAD GREAT SUCCESS"/>
          <p:cNvSpPr txBox="1"/>
          <p:nvPr/>
        </p:nvSpPr>
        <p:spPr>
          <a:xfrm>
            <a:off x="2337198" y="2968159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R SUBMISSIONS WORKING GROUP HAS HAD GREAT SUCCESS</a:t>
            </a:r>
          </a:p>
        </p:txBody>
      </p:sp>
      <p:sp>
        <p:nvSpPr>
          <p:cNvPr id="1786" name="— recently sent the third R-based test submission through the FDA eCTD gateway (August 28, 2023)"/>
          <p:cNvSpPr txBox="1"/>
          <p:nvPr/>
        </p:nvSpPr>
        <p:spPr>
          <a:xfrm>
            <a:off x="2242238" y="397217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recently sent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third</a:t>
            </a:r>
            <a:r>
              <a:t> R-based test submission through the FDA eCTD gateway (August 28, 2023)</a:t>
            </a:r>
          </a:p>
        </p:txBody>
      </p:sp>
      <p:sp>
        <p:nvSpPr>
          <p:cNvPr id="1787" name="— this is the first publicly available R-based FDA submission package, which includes R scripts to generate ADaM datasets and TLFs"/>
          <p:cNvSpPr txBox="1"/>
          <p:nvPr/>
        </p:nvSpPr>
        <p:spPr>
          <a:xfrm>
            <a:off x="2242238" y="584389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this is the first publicly available R-based FDA submission package, which includes R scripts to generate ADaM datasets and TLFs</a:t>
            </a:r>
          </a:p>
        </p:txBody>
      </p:sp>
      <p:sp>
        <p:nvSpPr>
          <p:cNvPr id="1788" name="https://rconsortium.github.io/submissions-wg/"/>
          <p:cNvSpPr txBox="1"/>
          <p:nvPr/>
        </p:nvSpPr>
        <p:spPr>
          <a:xfrm>
            <a:off x="9412027" y="12543232"/>
            <a:ext cx="837516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https://rconsortium.github.io/submissions-wg/</a:t>
            </a:r>
          </a:p>
        </p:txBody>
      </p:sp>
      <p:sp>
        <p:nvSpPr>
          <p:cNvPr id="1789" name="More on this at:"/>
          <p:cNvSpPr txBox="1"/>
          <p:nvPr/>
        </p:nvSpPr>
        <p:spPr>
          <a:xfrm>
            <a:off x="6596813" y="12467032"/>
            <a:ext cx="27159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on this at: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92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93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796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794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79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797" name="The R-Consortium pilot projects with the FDA."/>
          <p:cNvSpPr txBox="1"/>
          <p:nvPr/>
        </p:nvSpPr>
        <p:spPr>
          <a:xfrm>
            <a:off x="1739452" y="1583443"/>
            <a:ext cx="209050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R-Consortium pilot projects with the FDA.</a:t>
            </a:r>
          </a:p>
        </p:txBody>
      </p:sp>
      <p:grpSp>
        <p:nvGrpSpPr>
          <p:cNvPr id="1800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798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79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03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801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80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06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804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80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07" name="THE R SUBMISSIONS WORKING GROUP HAS HAD GREAT SUCCESS"/>
          <p:cNvSpPr txBox="1"/>
          <p:nvPr/>
        </p:nvSpPr>
        <p:spPr>
          <a:xfrm>
            <a:off x="2337198" y="2968159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THE R SUBMISSIONS WORKING GROUP HAS HAD GREAT SUCCESS</a:t>
            </a:r>
          </a:p>
        </p:txBody>
      </p:sp>
      <p:sp>
        <p:nvSpPr>
          <p:cNvPr id="1808" name="— recently sent the third R-based test submission through the FDA eCTD gateway (August 28, 2023)"/>
          <p:cNvSpPr txBox="1"/>
          <p:nvPr/>
        </p:nvSpPr>
        <p:spPr>
          <a:xfrm>
            <a:off x="2242238" y="397217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recently sent the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third</a:t>
            </a:r>
            <a:r>
              <a:t> R-based test submission through the FDA eCTD gateway (August 28, 2023)</a:t>
            </a:r>
          </a:p>
        </p:txBody>
      </p:sp>
      <p:sp>
        <p:nvSpPr>
          <p:cNvPr id="1809" name="— this is the first publicly available R-based FDA submission package, which includes R scripts to generate ADaM datasets and TLFs"/>
          <p:cNvSpPr txBox="1"/>
          <p:nvPr/>
        </p:nvSpPr>
        <p:spPr>
          <a:xfrm>
            <a:off x="2242238" y="584389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this is the first publicly available R-based FDA submission package, which includes R scripts to generate ADaM datasets and TLFs</a:t>
            </a:r>
          </a:p>
        </p:txBody>
      </p:sp>
      <p:sp>
        <p:nvSpPr>
          <p:cNvPr id="1810" name="https://rconsortium.github.io/submissions-wg/"/>
          <p:cNvSpPr txBox="1"/>
          <p:nvPr/>
        </p:nvSpPr>
        <p:spPr>
          <a:xfrm>
            <a:off x="9412027" y="12543232"/>
            <a:ext cx="837516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300">
                <a:solidFill>
                  <a:srgbClr val="53585F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https://rconsortium.github.io/submissions-wg/</a:t>
            </a:r>
          </a:p>
        </p:txBody>
      </p:sp>
      <p:sp>
        <p:nvSpPr>
          <p:cNvPr id="1811" name="More on this at:"/>
          <p:cNvSpPr txBox="1"/>
          <p:nvPr/>
        </p:nvSpPr>
        <p:spPr>
          <a:xfrm>
            <a:off x="6596813" y="12467032"/>
            <a:ext cx="27159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28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More on this at:</a:t>
            </a:r>
          </a:p>
        </p:txBody>
      </p:sp>
      <p:sp>
        <p:nvSpPr>
          <p:cNvPr id="1812" name="— all of this is very promising and further shows that R and open-source packages can provide an end-to-end solution for Pharma submissions"/>
          <p:cNvSpPr txBox="1"/>
          <p:nvPr/>
        </p:nvSpPr>
        <p:spPr>
          <a:xfrm>
            <a:off x="2242238" y="7715618"/>
            <a:ext cx="2009751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all of this is very promising and further shows that R and open-source packages can provide an end-to-end solution for Pharma submissions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etting back to gt, the future looks bright and it involves you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Getting back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, the future looks bright and it involves you.</a:t>
            </a:r>
          </a:p>
        </p:txBody>
      </p:sp>
      <p:sp>
        <p:nvSpPr>
          <p:cNvPr id="1815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818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816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81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21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819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82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2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822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82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25" name="We’d like the gt package to remain successful. And you have a large influence on its future development. At least eight Pharmas are using the package."/>
          <p:cNvSpPr txBox="1"/>
          <p:nvPr/>
        </p:nvSpPr>
        <p:spPr>
          <a:xfrm>
            <a:off x="1739452" y="3084115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We’d like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to remain successful. And you have a large influence on its future development. At least eight Pharmas are using the package.</a:t>
            </a:r>
          </a:p>
        </p:txBody>
      </p:sp>
      <p:sp>
        <p:nvSpPr>
          <p:cNvPr id="1826" name="Line"/>
          <p:cNvSpPr/>
          <p:nvPr/>
        </p:nvSpPr>
        <p:spPr>
          <a:xfrm>
            <a:off x="1727088" y="4874157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etting back to gt, the future looks bright and it involves you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Getting back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, the future looks bright and it involves you.</a:t>
            </a:r>
          </a:p>
        </p:txBody>
      </p:sp>
      <p:sp>
        <p:nvSpPr>
          <p:cNvPr id="1829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832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830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831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35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833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83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38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836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837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39" name="Use the package and tell us ways it could work better for your needs."/>
          <p:cNvSpPr txBox="1"/>
          <p:nvPr/>
        </p:nvSpPr>
        <p:spPr>
          <a:xfrm>
            <a:off x="1719773" y="5165590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Use the package and tell us ways it could work better for your needs.</a:t>
            </a:r>
          </a:p>
        </p:txBody>
      </p:sp>
      <p:sp>
        <p:nvSpPr>
          <p:cNvPr id="1840" name="We’d like the gt package to remain successful. And you have a large influence on its future development. At least eight Pharmas are using the package."/>
          <p:cNvSpPr txBox="1"/>
          <p:nvPr/>
        </p:nvSpPr>
        <p:spPr>
          <a:xfrm>
            <a:off x="1739452" y="3084115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We’d like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to remain successful. And you have a large influence on its future development. At least eight Pharmas are using the package.</a:t>
            </a:r>
          </a:p>
        </p:txBody>
      </p:sp>
      <p:sp>
        <p:nvSpPr>
          <p:cNvPr id="1841" name="Line"/>
          <p:cNvSpPr/>
          <p:nvPr/>
        </p:nvSpPr>
        <p:spPr>
          <a:xfrm>
            <a:off x="1727088" y="4874157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42" name="— submit general comments or feature requests"/>
          <p:cNvSpPr txBox="1"/>
          <p:nvPr/>
        </p:nvSpPr>
        <p:spPr>
          <a:xfrm>
            <a:off x="2242238" y="632774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submit general comments or feature requests</a:t>
            </a:r>
          </a:p>
        </p:txBody>
      </p:sp>
      <p:sp>
        <p:nvSpPr>
          <p:cNvPr id="1843" name="— tell us about a problem you encountered with the package"/>
          <p:cNvSpPr txBox="1"/>
          <p:nvPr/>
        </p:nvSpPr>
        <p:spPr>
          <a:xfrm>
            <a:off x="2242238" y="7356981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tell us about a problem you encountered with the package</a:t>
            </a:r>
          </a:p>
        </p:txBody>
      </p:sp>
      <p:pic>
        <p:nvPicPr>
          <p:cNvPr id="1844" name="Screenshot 2023-09-25 at 12.23.26 PM.png" descr="Screenshot 2023-09-25 at 12.23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7748" y="8747731"/>
            <a:ext cx="19173231" cy="12105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etting back to gt, the future looks bright and it involves you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Getting back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, the future looks bright and it involves you.</a:t>
            </a:r>
          </a:p>
        </p:txBody>
      </p:sp>
      <p:sp>
        <p:nvSpPr>
          <p:cNvPr id="184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850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848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84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53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851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85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56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854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855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57" name="Create a package that uses gt in some way (maybe tables are the output)."/>
          <p:cNvSpPr txBox="1"/>
          <p:nvPr/>
        </p:nvSpPr>
        <p:spPr>
          <a:xfrm>
            <a:off x="1719773" y="5165590"/>
            <a:ext cx="2094445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Create a package that uses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in some way (maybe tables are the output).</a:t>
            </a:r>
          </a:p>
        </p:txBody>
      </p:sp>
      <p:sp>
        <p:nvSpPr>
          <p:cNvPr id="1858" name="We’d like the gt package to remain successful. And you have a large influence on its future development. At least eight Pharmas are using the package."/>
          <p:cNvSpPr txBox="1"/>
          <p:nvPr/>
        </p:nvSpPr>
        <p:spPr>
          <a:xfrm>
            <a:off x="1739452" y="3084115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We’d like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to remain successful. And you have a large influence on its future development. At least eight Pharmas are using the package.</a:t>
            </a:r>
          </a:p>
        </p:txBody>
      </p:sp>
      <p:sp>
        <p:nvSpPr>
          <p:cNvPr id="1859" name="Line"/>
          <p:cNvSpPr/>
          <p:nvPr/>
        </p:nvSpPr>
        <p:spPr>
          <a:xfrm>
            <a:off x="1727088" y="4874157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0" name="— some packages are using gt, you could also make your own"/>
          <p:cNvSpPr txBox="1"/>
          <p:nvPr/>
        </p:nvSpPr>
        <p:spPr>
          <a:xfrm>
            <a:off x="2242238" y="6327736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some packages are using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, you could also make your own</a:t>
            </a:r>
          </a:p>
        </p:txBody>
      </p:sp>
      <p:sp>
        <p:nvSpPr>
          <p:cNvPr id="1861" name="— idea: new package could simply generate analysis tables rendered with gt"/>
          <p:cNvSpPr txBox="1"/>
          <p:nvPr/>
        </p:nvSpPr>
        <p:spPr>
          <a:xfrm>
            <a:off x="2242238" y="7401278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idea: new package could simply generate analysis tables rendered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</a:p>
        </p:txBody>
      </p:sp>
      <p:sp>
        <p:nvSpPr>
          <p:cNvPr id="1862" name="— idea: could make new functions (e.g., cell formatting) that work with gt"/>
          <p:cNvSpPr txBox="1"/>
          <p:nvPr/>
        </p:nvSpPr>
        <p:spPr>
          <a:xfrm>
            <a:off x="2242238" y="8474820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idea: could make new functions (e.g., cell formatting) that work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</a:p>
        </p:txBody>
      </p:sp>
      <p:sp>
        <p:nvSpPr>
          <p:cNvPr id="1863" name="— idea: how about a new output format for tables created with gt?"/>
          <p:cNvSpPr txBox="1"/>
          <p:nvPr/>
        </p:nvSpPr>
        <p:spPr>
          <a:xfrm>
            <a:off x="2242238" y="9548363"/>
            <a:ext cx="2092982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idea: how about a new output format for tables created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?</a:t>
            </a:r>
          </a:p>
        </p:txBody>
      </p:sp>
      <p:sp>
        <p:nvSpPr>
          <p:cNvPr id="1864" name="— idea: new Pharma-focused R package based on gt with enhanced tooling"/>
          <p:cNvSpPr txBox="1"/>
          <p:nvPr/>
        </p:nvSpPr>
        <p:spPr>
          <a:xfrm>
            <a:off x="2242238" y="10627205"/>
            <a:ext cx="20929824" cy="800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idea: new Pharma-focused R package based on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with enhanced tooling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51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52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5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55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  <p:sp>
        <p:nvSpPr>
          <p:cNvPr id="256" name="1. I can probably create software that will help me be better at my job."/>
          <p:cNvSpPr txBox="1"/>
          <p:nvPr/>
        </p:nvSpPr>
        <p:spPr>
          <a:xfrm>
            <a:off x="1719773" y="5029458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1. I can probably create software that will help me be better at my job.</a:t>
            </a:r>
          </a:p>
        </p:txBody>
      </p:sp>
      <p:sp>
        <p:nvSpPr>
          <p:cNvPr id="257" name="2. Always felt like learning a programming language, why not now?"/>
          <p:cNvSpPr txBox="1"/>
          <p:nvPr/>
        </p:nvSpPr>
        <p:spPr>
          <a:xfrm>
            <a:off x="1719773" y="6568855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2. Always felt like learning a programming language, why not now?</a:t>
            </a:r>
          </a:p>
        </p:txBody>
      </p:sp>
      <p:sp>
        <p:nvSpPr>
          <p:cNvPr id="258" name="3. It is impressive how much great software you could use for free."/>
          <p:cNvSpPr txBox="1"/>
          <p:nvPr/>
        </p:nvSpPr>
        <p:spPr>
          <a:xfrm>
            <a:off x="1719773" y="8108253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3. It is impressive how much great software you could use for free.</a:t>
            </a:r>
          </a:p>
        </p:txBody>
      </p:sp>
      <p:sp>
        <p:nvSpPr>
          <p:cNvPr id="259" name="4. I’ll be able to work on my own project(s) and interact with interesting people."/>
          <p:cNvSpPr txBox="1"/>
          <p:nvPr/>
        </p:nvSpPr>
        <p:spPr>
          <a:xfrm>
            <a:off x="1719773" y="9647651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4. I’ll be able to work on my own project(s)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t> interact with interesting people.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etting back to gt, the future looks bright and it involves you."/>
          <p:cNvSpPr txBox="1"/>
          <p:nvPr/>
        </p:nvSpPr>
        <p:spPr>
          <a:xfrm>
            <a:off x="1739452" y="1583439"/>
            <a:ext cx="20680850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Getting back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, the future looks bright and it involves you.</a:t>
            </a:r>
          </a:p>
        </p:txBody>
      </p:sp>
      <p:sp>
        <p:nvSpPr>
          <p:cNvPr id="1867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8" name="We’d like the gt package to remain successful. And you have a large influence on its future development. At least eight Pharmas are using the package."/>
          <p:cNvSpPr txBox="1"/>
          <p:nvPr/>
        </p:nvSpPr>
        <p:spPr>
          <a:xfrm>
            <a:off x="1739452" y="3084115"/>
            <a:ext cx="20929824" cy="149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We’d like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to remain successful. And you have a large influence on its future development. At least eight Pharmas are using the package.</a:t>
            </a:r>
          </a:p>
        </p:txBody>
      </p:sp>
      <p:grpSp>
        <p:nvGrpSpPr>
          <p:cNvPr id="1871" name="Group"/>
          <p:cNvGrpSpPr/>
          <p:nvPr/>
        </p:nvGrpSpPr>
        <p:grpSpPr>
          <a:xfrm>
            <a:off x="4852157" y="763023"/>
            <a:ext cx="3957197" cy="639215"/>
            <a:chOff x="0" y="0"/>
            <a:chExt cx="3957196" cy="639213"/>
          </a:xfrm>
        </p:grpSpPr>
        <p:sp>
          <p:nvSpPr>
            <p:cNvPr id="1869" name="POSI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POSIT</a:t>
              </a:r>
            </a:p>
          </p:txBody>
        </p:sp>
        <p:sp>
          <p:nvSpPr>
            <p:cNvPr id="1870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74" name="Group"/>
          <p:cNvGrpSpPr/>
          <p:nvPr/>
        </p:nvGrpSpPr>
        <p:grpSpPr>
          <a:xfrm>
            <a:off x="8374911" y="763023"/>
            <a:ext cx="3957197" cy="639215"/>
            <a:chOff x="0" y="0"/>
            <a:chExt cx="3957196" cy="639213"/>
          </a:xfrm>
        </p:grpSpPr>
        <p:sp>
          <p:nvSpPr>
            <p:cNvPr id="1872" name="G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5"/>
                  </a:solidFill>
                </a:defRPr>
              </a:lvl1pPr>
            </a:lstStyle>
            <a:p>
              <a:pPr/>
              <a:r>
                <a:t>GT</a:t>
              </a:r>
            </a:p>
          </p:txBody>
        </p:sp>
        <p:sp>
          <p:nvSpPr>
            <p:cNvPr id="187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87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875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87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878" name="Demonstrate how the gt package can be used"/>
          <p:cNvSpPr txBox="1"/>
          <p:nvPr/>
        </p:nvSpPr>
        <p:spPr>
          <a:xfrm>
            <a:off x="1719773" y="5168900"/>
            <a:ext cx="2094445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Demonstrate how 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can be used</a:t>
            </a:r>
          </a:p>
        </p:txBody>
      </p:sp>
      <p:sp>
        <p:nvSpPr>
          <p:cNvPr id="1879" name="Line"/>
          <p:cNvSpPr/>
          <p:nvPr/>
        </p:nvSpPr>
        <p:spPr>
          <a:xfrm>
            <a:off x="1727088" y="4874157"/>
            <a:ext cx="20929824" cy="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80" name="— write articles for your own blog, a company blog, or a different website"/>
          <p:cNvSpPr txBox="1"/>
          <p:nvPr/>
        </p:nvSpPr>
        <p:spPr>
          <a:xfrm>
            <a:off x="2242238" y="6327740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write articles for your own blog, a company blog, or a different website</a:t>
            </a:r>
          </a:p>
        </p:txBody>
      </p:sp>
      <p:sp>
        <p:nvSpPr>
          <p:cNvPr id="1881" name="— create a GH repository full of useful examples"/>
          <p:cNvSpPr txBox="1"/>
          <p:nvPr/>
        </p:nvSpPr>
        <p:spPr>
          <a:xfrm>
            <a:off x="2242238" y="7401283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create a GH repository full of useful examples</a:t>
            </a:r>
          </a:p>
        </p:txBody>
      </p:sp>
      <p:sp>
        <p:nvSpPr>
          <p:cNvPr id="1882" name="— write a technical book or long-form technical documentation"/>
          <p:cNvSpPr txBox="1"/>
          <p:nvPr/>
        </p:nvSpPr>
        <p:spPr>
          <a:xfrm>
            <a:off x="2242238" y="8474825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write a technical book or long-form technical documentation</a:t>
            </a:r>
          </a:p>
        </p:txBody>
      </p:sp>
      <p:sp>
        <p:nvSpPr>
          <p:cNvPr id="1883" name="— teach others in workshop settings"/>
          <p:cNvSpPr txBox="1"/>
          <p:nvPr/>
        </p:nvSpPr>
        <p:spPr>
          <a:xfrm>
            <a:off x="2242238" y="9548367"/>
            <a:ext cx="2092982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— teach others in workshop settings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envelope.png" descr="envelo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111" y="11396450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6" name="rich@posit.co"/>
          <p:cNvSpPr txBox="1"/>
          <p:nvPr/>
        </p:nvSpPr>
        <p:spPr>
          <a:xfrm>
            <a:off x="2601990" y="11498050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rich@posit.co</a:t>
            </a:r>
          </a:p>
        </p:txBody>
      </p:sp>
      <p:pic>
        <p:nvPicPr>
          <p:cNvPr id="1887" name="github.png" descr="github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811" y="10260600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8" name="rich-iannone"/>
          <p:cNvSpPr txBox="1"/>
          <p:nvPr/>
        </p:nvSpPr>
        <p:spPr>
          <a:xfrm>
            <a:off x="2601990" y="10362200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rich-iannone</a:t>
            </a:r>
          </a:p>
        </p:txBody>
      </p:sp>
      <p:sp>
        <p:nvSpPr>
          <p:cNvPr id="1889" name="Line"/>
          <p:cNvSpPr/>
          <p:nvPr/>
        </p:nvSpPr>
        <p:spPr>
          <a:xfrm>
            <a:off x="1103788" y="9885803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0" name="Line"/>
          <p:cNvSpPr/>
          <p:nvPr/>
        </p:nvSpPr>
        <p:spPr>
          <a:xfrm>
            <a:off x="1103788" y="9711487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1" name="Line"/>
          <p:cNvSpPr/>
          <p:nvPr/>
        </p:nvSpPr>
        <p:spPr>
          <a:xfrm flipV="1">
            <a:off x="1089801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2" name="Line"/>
          <p:cNvSpPr/>
          <p:nvPr/>
        </p:nvSpPr>
        <p:spPr>
          <a:xfrm>
            <a:off x="1103788" y="451221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3" name="Open Call for…"/>
          <p:cNvSpPr txBox="1"/>
          <p:nvPr/>
        </p:nvSpPr>
        <p:spPr>
          <a:xfrm>
            <a:off x="1253147" y="822030"/>
            <a:ext cx="12443910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Open Call for</a:t>
            </a:r>
          </a:p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Open Source</a:t>
            </a:r>
          </a:p>
          <a:p>
            <a:pPr>
              <a:defRPr b="0" cap="none" spc="335" sz="6700">
                <a:solidFill>
                  <a:srgbClr val="333333"/>
                </a:solidFill>
              </a:defRPr>
            </a:pPr>
            <a:r>
              <a:t>Collaboration</a:t>
            </a:r>
          </a:p>
        </p:txBody>
      </p:sp>
      <p:sp>
        <p:nvSpPr>
          <p:cNvPr id="1894" name="It's better to work together so please reach out to me for…"/>
          <p:cNvSpPr txBox="1"/>
          <p:nvPr/>
        </p:nvSpPr>
        <p:spPr>
          <a:xfrm>
            <a:off x="1739452" y="5052794"/>
            <a:ext cx="16047502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It's better to work together so please reach out to me for</a:t>
            </a:r>
          </a:p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anything and everything I could help with.</a:t>
            </a:r>
          </a:p>
        </p:txBody>
      </p:sp>
      <p:sp>
        <p:nvSpPr>
          <p:cNvPr id="1895" name="Thank you!"/>
          <p:cNvSpPr txBox="1"/>
          <p:nvPr/>
        </p:nvSpPr>
        <p:spPr>
          <a:xfrm>
            <a:off x="1727088" y="8360403"/>
            <a:ext cx="141327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Thank you!</a:t>
            </a:r>
          </a:p>
        </p:txBody>
      </p:sp>
      <p:sp>
        <p:nvSpPr>
          <p:cNvPr id="1896" name="EXAMPLES package improvements, training, new projects"/>
          <p:cNvSpPr txBox="1"/>
          <p:nvPr/>
        </p:nvSpPr>
        <p:spPr>
          <a:xfrm>
            <a:off x="1739452" y="7043506"/>
            <a:ext cx="1604750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 sz="3600">
                <a:latin typeface="+mj-lt"/>
                <a:ea typeface="+mj-ea"/>
                <a:cs typeface="+mj-cs"/>
                <a:sym typeface="Helvetica"/>
              </a:rPr>
              <a:t>EXAMPLES</a:t>
            </a:r>
            <a:r>
              <a:t> package improvements, training, new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roup"/>
          <p:cNvGrpSpPr/>
          <p:nvPr/>
        </p:nvGrpSpPr>
        <p:grpSpPr>
          <a:xfrm>
            <a:off x="13308530" y="7059572"/>
            <a:ext cx="5299376" cy="747985"/>
            <a:chOff x="0" y="0"/>
            <a:chExt cx="5299374" cy="747983"/>
          </a:xfrm>
        </p:grpSpPr>
        <p:pic>
          <p:nvPicPr>
            <p:cNvPr id="1898" name="envelope.png" descr="envelop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7984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9" name="rich@posit.co"/>
            <p:cNvSpPr txBox="1"/>
            <p:nvPr/>
          </p:nvSpPr>
          <p:spPr>
            <a:xfrm>
              <a:off x="92311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rich@posit.co</a:t>
              </a:r>
            </a:p>
          </p:txBody>
        </p:sp>
      </p:grpSp>
      <p:grpSp>
        <p:nvGrpSpPr>
          <p:cNvPr id="1903" name="Group"/>
          <p:cNvGrpSpPr/>
          <p:nvPr/>
        </p:nvGrpSpPr>
        <p:grpSpPr>
          <a:xfrm>
            <a:off x="7678545" y="7059572"/>
            <a:ext cx="5290027" cy="747985"/>
            <a:chOff x="0" y="0"/>
            <a:chExt cx="5290024" cy="747983"/>
          </a:xfrm>
        </p:grpSpPr>
        <p:pic>
          <p:nvPicPr>
            <p:cNvPr id="1901" name="github.png" descr="github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29285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2" name="rich-iannone"/>
            <p:cNvSpPr txBox="1"/>
            <p:nvPr/>
          </p:nvSpPr>
          <p:spPr>
            <a:xfrm>
              <a:off x="91376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rich-iannone</a:t>
              </a:r>
            </a:p>
          </p:txBody>
        </p:sp>
      </p:grpSp>
      <p:sp>
        <p:nvSpPr>
          <p:cNvPr id="1904" name="Rectangle"/>
          <p:cNvSpPr/>
          <p:nvPr/>
        </p:nvSpPr>
        <p:spPr>
          <a:xfrm>
            <a:off x="14131849" y="8243375"/>
            <a:ext cx="1760355" cy="3560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5" name="Rectangle"/>
          <p:cNvSpPr/>
          <p:nvPr/>
        </p:nvSpPr>
        <p:spPr>
          <a:xfrm>
            <a:off x="14131849" y="3048230"/>
            <a:ext cx="1760355" cy="19800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6" name="https://github.com/rich-iannone/presentations"/>
          <p:cNvSpPr txBox="1"/>
          <p:nvPr/>
        </p:nvSpPr>
        <p:spPr>
          <a:xfrm>
            <a:off x="6425472" y="5908443"/>
            <a:ext cx="1153305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64" sz="3200">
                <a:solidFill>
                  <a:srgbClr val="53585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https://github.com/rich-iannone/presentations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9" name="Rectangle"/>
          <p:cNvSpPr/>
          <p:nvPr/>
        </p:nvSpPr>
        <p:spPr>
          <a:xfrm>
            <a:off x="-32846557" y="5995085"/>
            <a:ext cx="16192067" cy="6029895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10" name="Heterogeneous columns"/>
          <p:cNvSpPr txBox="1"/>
          <p:nvPr/>
        </p:nvSpPr>
        <p:spPr>
          <a:xfrm>
            <a:off x="-28194835" y="12225057"/>
            <a:ext cx="67725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3200">
                <a:solidFill>
                  <a:srgbClr val="53585F"/>
                </a:solidFill>
              </a:defRPr>
            </a:lvl1pPr>
          </a:lstStyle>
          <a:p>
            <a:pPr>
              <a:defRPr b="0"/>
            </a:pPr>
            <a:r>
              <a:rPr b="1"/>
              <a:t>Heterogeneous columns</a:t>
            </a:r>
          </a:p>
        </p:txBody>
      </p:sp>
      <p:grpSp>
        <p:nvGrpSpPr>
          <p:cNvPr id="1913" name="Group"/>
          <p:cNvGrpSpPr/>
          <p:nvPr/>
        </p:nvGrpSpPr>
        <p:grpSpPr>
          <a:xfrm>
            <a:off x="4854794" y="763023"/>
            <a:ext cx="3957197" cy="639215"/>
            <a:chOff x="0" y="0"/>
            <a:chExt cx="3957196" cy="639213"/>
          </a:xfrm>
        </p:grpSpPr>
        <p:sp>
          <p:nvSpPr>
            <p:cNvPr id="1911" name="PRESEN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2"/>
                  </a:solidFill>
                </a:defRPr>
              </a:lvl1pPr>
            </a:lstStyle>
            <a:p>
              <a:pPr/>
              <a:r>
                <a:t>PRESENT</a:t>
              </a:r>
            </a:p>
          </p:txBody>
        </p:sp>
        <p:sp>
          <p:nvSpPr>
            <p:cNvPr id="191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914" name="Working with Pharma in the R Tables Working Group: RTRS-WG."/>
          <p:cNvSpPr txBox="1"/>
          <p:nvPr/>
        </p:nvSpPr>
        <p:spPr>
          <a:xfrm>
            <a:off x="1739452" y="1583439"/>
            <a:ext cx="20905097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Working with Pharma in the R Tables Working Group: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RTRS-WG</a:t>
            </a:r>
            <a:r>
              <a:t>.</a:t>
            </a:r>
          </a:p>
        </p:txBody>
      </p:sp>
      <p:grpSp>
        <p:nvGrpSpPr>
          <p:cNvPr id="191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191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191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920" name="Group"/>
          <p:cNvGrpSpPr/>
          <p:nvPr/>
        </p:nvGrpSpPr>
        <p:grpSpPr>
          <a:xfrm>
            <a:off x="8375114" y="763023"/>
            <a:ext cx="3957197" cy="639215"/>
            <a:chOff x="0" y="0"/>
            <a:chExt cx="3957196" cy="639213"/>
          </a:xfrm>
        </p:grpSpPr>
        <p:sp>
          <p:nvSpPr>
            <p:cNvPr id="1918" name="FUTURE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defRPr>
              </a:lvl1pPr>
            </a:lstStyle>
            <a:p>
              <a:pPr/>
              <a:r>
                <a:t>FUTURE</a:t>
              </a:r>
            </a:p>
          </p:txBody>
        </p:sp>
        <p:sp>
          <p:nvSpPr>
            <p:cNvPr id="1919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923" name="Group"/>
          <p:cNvGrpSpPr/>
          <p:nvPr/>
        </p:nvGrpSpPr>
        <p:grpSpPr>
          <a:xfrm>
            <a:off x="11880432" y="763023"/>
            <a:ext cx="3957197" cy="639215"/>
            <a:chOff x="0" y="0"/>
            <a:chExt cx="3957196" cy="639213"/>
          </a:xfrm>
        </p:grpSpPr>
        <p:sp>
          <p:nvSpPr>
            <p:cNvPr id="1921" name="PHARMA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chemeClr val="accent6"/>
                  </a:solidFill>
                </a:defRPr>
              </a:lvl1pPr>
            </a:lstStyle>
            <a:p>
              <a:pPr/>
              <a:r>
                <a:t>PHARMA</a:t>
              </a:r>
            </a:p>
          </p:txBody>
        </p:sp>
        <p:sp>
          <p:nvSpPr>
            <p:cNvPr id="1922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924" name="Rectangle"/>
          <p:cNvSpPr/>
          <p:nvPr/>
        </p:nvSpPr>
        <p:spPr>
          <a:xfrm>
            <a:off x="2837890" y="2977143"/>
            <a:ext cx="18555148" cy="149633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5" name="RTRS // R Tables for Regulatory Submissions Working Group"/>
          <p:cNvSpPr txBox="1"/>
          <p:nvPr/>
        </p:nvSpPr>
        <p:spPr>
          <a:xfrm>
            <a:off x="3079869" y="3261115"/>
            <a:ext cx="18224262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RTRS</a:t>
            </a:r>
            <a:r>
              <a:t> // R Tables for Regulatory Submissions Working Group</a:t>
            </a:r>
          </a:p>
        </p:txBody>
      </p:sp>
      <p:pic>
        <p:nvPicPr>
          <p:cNvPr id="1926" name="ox44Av0Q8AQ3rgdXmdX1egVYPe8WUN_v5U_f79s8-WuLwA4DKVsZqqYYoq4v9MjzQ-vZ3XKlm0TEQJRX0RVXxfEPTr2htFX0Uxb65Ti1UJyNpUbxGIvhxy4hj6HkDDUoYPMZtJfQx78=s0.png" descr="ox44Av0Q8AQ3rgdXmdX1egVYPe8WUN_v5U_f79s8-WuLwA4DKVsZqqYYoq4v9MjzQ-vZ3XKlm0TEQJRX0RVXxfEPTr2htFX0Uxb65Ti1UJyNpUbxGIvhxy4hj6HkDDUoYPMZtJfQx78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5900" y="3287893"/>
            <a:ext cx="2582103" cy="581450"/>
          </a:xfrm>
          <a:prstGeom prst="rect">
            <a:avLst/>
          </a:prstGeom>
          <a:ln w="12700">
            <a:miter lim="400000"/>
          </a:ln>
        </p:spPr>
      </p:pic>
      <p:sp>
        <p:nvSpPr>
          <p:cNvPr id="1927" name="Line"/>
          <p:cNvSpPr/>
          <p:nvPr/>
        </p:nvSpPr>
        <p:spPr>
          <a:xfrm>
            <a:off x="3071194" y="4102246"/>
            <a:ext cx="18088540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8" name="THOSE WHO HAVE ATTENDED:"/>
          <p:cNvSpPr txBox="1"/>
          <p:nvPr/>
        </p:nvSpPr>
        <p:spPr>
          <a:xfrm>
            <a:off x="2337198" y="4822370"/>
            <a:ext cx="1832249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4100">
                <a:solidFill>
                  <a:srgbClr val="53585F"/>
                </a:solidFill>
              </a:defRPr>
            </a:lvl1pPr>
          </a:lstStyle>
          <a:p>
            <a:pPr/>
            <a:r>
              <a:t>THOSE WHO HAVE ATTENDED:</a:t>
            </a:r>
          </a:p>
        </p:txBody>
      </p:sp>
      <p:sp>
        <p:nvSpPr>
          <p:cNvPr id="1929" name="Pfizer: Tom Tensfeldt, Mike K. Smith, James Kim"/>
          <p:cNvSpPr txBox="1"/>
          <p:nvPr/>
        </p:nvSpPr>
        <p:spPr>
          <a:xfrm>
            <a:off x="2323652" y="6442126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Pfizer</a:t>
            </a:r>
            <a:r>
              <a:t>: Tom Tensfeldt, Mike K. Smith, James Kim</a:t>
            </a:r>
          </a:p>
        </p:txBody>
      </p:sp>
      <p:sp>
        <p:nvSpPr>
          <p:cNvPr id="1930" name="Merck: Yilong Zhang, Arthur Allignol, Keaven Anderson, Alexandra Lauer"/>
          <p:cNvSpPr txBox="1"/>
          <p:nvPr/>
        </p:nvSpPr>
        <p:spPr>
          <a:xfrm>
            <a:off x="2323652" y="5756279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Merck</a:t>
            </a:r>
            <a:r>
              <a:t>: Yilong Zhang, Arthur Allignol, Keaven Anderson, Alexandra Lauer</a:t>
            </a:r>
          </a:p>
        </p:txBody>
      </p:sp>
      <p:sp>
        <p:nvSpPr>
          <p:cNvPr id="1931" name="Atorus Research: Mike Stackhouse, Eli Miller, Nathan Kosiba"/>
          <p:cNvSpPr txBox="1"/>
          <p:nvPr/>
        </p:nvSpPr>
        <p:spPr>
          <a:xfrm>
            <a:off x="2323652" y="7127974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Atorus Research</a:t>
            </a:r>
            <a:r>
              <a:t>: Mike Stackhouse, Eli Miller, Nathan Kosiba</a:t>
            </a:r>
          </a:p>
        </p:txBody>
      </p:sp>
      <p:sp>
        <p:nvSpPr>
          <p:cNvPr id="1932" name="Roche: Adrian Waddell, Gabe Becker, Ning Leng, Daniel Sjoberg, Tad Lewandowski"/>
          <p:cNvSpPr txBox="1"/>
          <p:nvPr/>
        </p:nvSpPr>
        <p:spPr>
          <a:xfrm>
            <a:off x="2323652" y="7813821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Roche</a:t>
            </a:r>
            <a:r>
              <a:t>: Adrian Waddell, Gabe Becker, Ning Leng, Daniel Sjoberg, Tad Lewandowski </a:t>
            </a:r>
          </a:p>
        </p:txBody>
      </p:sp>
      <p:sp>
        <p:nvSpPr>
          <p:cNvPr id="1933" name="GSK: Ellis Hughes, Christina Fillmore, Michael Rimler, Ben Straub"/>
          <p:cNvSpPr txBox="1"/>
          <p:nvPr/>
        </p:nvSpPr>
        <p:spPr>
          <a:xfrm>
            <a:off x="2323652" y="8499670"/>
            <a:ext cx="1832249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GSK</a:t>
            </a:r>
            <a:r>
              <a:t>: Ellis Hughes, Christina Fillmore, Michael Rimler, Ben Straub</a:t>
            </a:r>
          </a:p>
        </p:txBody>
      </p:sp>
      <p:sp>
        <p:nvSpPr>
          <p:cNvPr id="1934" name="ArData: David Gohel"/>
          <p:cNvSpPr txBox="1"/>
          <p:nvPr/>
        </p:nvSpPr>
        <p:spPr>
          <a:xfrm>
            <a:off x="12859772" y="11243059"/>
            <a:ext cx="503128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ArData</a:t>
            </a:r>
            <a:r>
              <a:t>: David Gohel</a:t>
            </a:r>
          </a:p>
        </p:txBody>
      </p:sp>
      <p:sp>
        <p:nvSpPr>
          <p:cNvPr id="1935" name="JnJ: Steven Hassendonckx, Paulo Bargo, Tadeusz Lewandowski, Nicholas Masel, Sheng-Wei Wang"/>
          <p:cNvSpPr txBox="1"/>
          <p:nvPr/>
        </p:nvSpPr>
        <p:spPr>
          <a:xfrm>
            <a:off x="2337198" y="9185517"/>
            <a:ext cx="20097250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JnJ</a:t>
            </a:r>
            <a:r>
              <a:t>: Steven Hassendonckx, Paulo Bargo, Tadeusz Lewandowski, Nicholas Masel, Sheng-Wei Wang</a:t>
            </a:r>
          </a:p>
        </p:txBody>
      </p:sp>
      <p:sp>
        <p:nvSpPr>
          <p:cNvPr id="1936" name="Biogen: Himanshu Pandya, Bob Engle"/>
          <p:cNvSpPr txBox="1"/>
          <p:nvPr/>
        </p:nvSpPr>
        <p:spPr>
          <a:xfrm>
            <a:off x="2337198" y="9871364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Biogen</a:t>
            </a:r>
            <a:r>
              <a:t>: Himanshu Pandya, Bob Engle</a:t>
            </a:r>
          </a:p>
        </p:txBody>
      </p:sp>
      <p:sp>
        <p:nvSpPr>
          <p:cNvPr id="1937" name="Eli Lilly: Samir Parmar"/>
          <p:cNvSpPr txBox="1"/>
          <p:nvPr/>
        </p:nvSpPr>
        <p:spPr>
          <a:xfrm>
            <a:off x="2337198" y="10557212"/>
            <a:ext cx="511993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Eli Lilly</a:t>
            </a:r>
            <a:r>
              <a:t>: Samir Parmar</a:t>
            </a:r>
          </a:p>
        </p:txBody>
      </p:sp>
      <p:sp>
        <p:nvSpPr>
          <p:cNvPr id="1938" name="Novartis: Pierre Wallet"/>
          <p:cNvSpPr txBox="1"/>
          <p:nvPr/>
        </p:nvSpPr>
        <p:spPr>
          <a:xfrm>
            <a:off x="2323652" y="11243059"/>
            <a:ext cx="56421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Novartis</a:t>
            </a:r>
            <a:r>
              <a:t>: Pierre Wallet</a:t>
            </a:r>
          </a:p>
        </p:txBody>
      </p:sp>
      <p:sp>
        <p:nvSpPr>
          <p:cNvPr id="1939" name="Posit: Richard Iannone, Joe Cheng, Phil Bowsher"/>
          <p:cNvSpPr txBox="1"/>
          <p:nvPr/>
        </p:nvSpPr>
        <p:spPr>
          <a:xfrm>
            <a:off x="2323652" y="11928907"/>
            <a:ext cx="1832249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Posit</a:t>
            </a:r>
            <a:r>
              <a:t>: Richard Iannone, Joe Cheng, Phil Bowsher</a:t>
            </a:r>
          </a:p>
        </p:txBody>
      </p:sp>
      <p:sp>
        <p:nvSpPr>
          <p:cNvPr id="1940" name="FDA: Bryant Chen"/>
          <p:cNvSpPr txBox="1"/>
          <p:nvPr/>
        </p:nvSpPr>
        <p:spPr>
          <a:xfrm>
            <a:off x="12843619" y="11928907"/>
            <a:ext cx="5031285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FDA</a:t>
            </a:r>
            <a:r>
              <a:t>: Bryant Chen</a:t>
            </a:r>
          </a:p>
        </p:txBody>
      </p:sp>
      <p:sp>
        <p:nvSpPr>
          <p:cNvPr id="1941" name="Yale: Michael Kane"/>
          <p:cNvSpPr txBox="1"/>
          <p:nvPr/>
        </p:nvSpPr>
        <p:spPr>
          <a:xfrm>
            <a:off x="7747343" y="11243059"/>
            <a:ext cx="5642194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Yale</a:t>
            </a:r>
            <a:r>
              <a:t>: Michael Kane</a:t>
            </a:r>
          </a:p>
        </p:txBody>
      </p:sp>
      <p:sp>
        <p:nvSpPr>
          <p:cNvPr id="1942" name="Novo Nordisk: Søren Klim"/>
          <p:cNvSpPr txBox="1"/>
          <p:nvPr/>
        </p:nvSpPr>
        <p:spPr>
          <a:xfrm>
            <a:off x="7730245" y="10557212"/>
            <a:ext cx="5978928" cy="635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Novo Nordisk</a:t>
            </a:r>
            <a:r>
              <a:t>: Søren Klim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Why did I get involved in open source development? Five thoughts."/>
          <p:cNvSpPr txBox="1"/>
          <p:nvPr/>
        </p:nvSpPr>
        <p:spPr>
          <a:xfrm>
            <a:off x="1739452" y="1583443"/>
            <a:ext cx="2090509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Why did I get involved in open source development? Five thoughts.</a:t>
            </a:r>
          </a:p>
        </p:txBody>
      </p:sp>
      <p:sp>
        <p:nvSpPr>
          <p:cNvPr id="262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65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63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64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6" name="About ten years ago, I had these general thoughts about moving into open-source development work:"/>
          <p:cNvSpPr txBox="1"/>
          <p:nvPr/>
        </p:nvSpPr>
        <p:spPr>
          <a:xfrm>
            <a:off x="1719773" y="2957200"/>
            <a:ext cx="17794625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About ten years ago, I had these general thoughts about moving into open-source development work:</a:t>
            </a:r>
          </a:p>
        </p:txBody>
      </p:sp>
      <p:sp>
        <p:nvSpPr>
          <p:cNvPr id="267" name="1. I can probably create software that will help me be better at my job."/>
          <p:cNvSpPr txBox="1"/>
          <p:nvPr/>
        </p:nvSpPr>
        <p:spPr>
          <a:xfrm>
            <a:off x="1719773" y="5029458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1. I can probably create software that will help me be better at my job.</a:t>
            </a:r>
          </a:p>
        </p:txBody>
      </p:sp>
      <p:sp>
        <p:nvSpPr>
          <p:cNvPr id="268" name="2. Always felt like learning a programming language, why not now?"/>
          <p:cNvSpPr txBox="1"/>
          <p:nvPr/>
        </p:nvSpPr>
        <p:spPr>
          <a:xfrm>
            <a:off x="1719773" y="6568855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2. Always felt like learning a programming language, why not now?</a:t>
            </a:r>
          </a:p>
        </p:txBody>
      </p:sp>
      <p:sp>
        <p:nvSpPr>
          <p:cNvPr id="269" name="3. It is impressive how much great software you could use for free."/>
          <p:cNvSpPr txBox="1"/>
          <p:nvPr/>
        </p:nvSpPr>
        <p:spPr>
          <a:xfrm>
            <a:off x="1719773" y="8108253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3. It is impressive how much great software you could use for free.</a:t>
            </a:r>
          </a:p>
        </p:txBody>
      </p:sp>
      <p:sp>
        <p:nvSpPr>
          <p:cNvPr id="270" name="4. I’ll be able to work on my own project(s) and interact with interesting people."/>
          <p:cNvSpPr txBox="1"/>
          <p:nvPr/>
        </p:nvSpPr>
        <p:spPr>
          <a:xfrm>
            <a:off x="1719773" y="9647651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4. I’ll be able to work on my own project(s)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t> interact with interesting people.</a:t>
            </a:r>
          </a:p>
        </p:txBody>
      </p:sp>
      <p:sp>
        <p:nvSpPr>
          <p:cNvPr id="271" name="5. If I develop a lot of skill in this, it might expand my career prospects."/>
          <p:cNvSpPr txBox="1"/>
          <p:nvPr/>
        </p:nvSpPr>
        <p:spPr>
          <a:xfrm>
            <a:off x="1719773" y="11187049"/>
            <a:ext cx="209444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5. If I develop a lot of skill in this, it might expand my career prospects.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274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77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75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76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78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ow did I get involved in open source development?"/>
          <p:cNvSpPr txBox="1"/>
          <p:nvPr/>
        </p:nvSpPr>
        <p:spPr>
          <a:xfrm>
            <a:off x="1739452" y="1583443"/>
            <a:ext cx="173200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rPr i="1">
                <a:latin typeface="+mj-lt"/>
                <a:ea typeface="+mj-ea"/>
                <a:cs typeface="+mj-cs"/>
                <a:sym typeface="Helvetica"/>
              </a:rPr>
              <a:t>How</a:t>
            </a:r>
            <a:r>
              <a:t> did I get involved in open source development?</a:t>
            </a:r>
          </a:p>
        </p:txBody>
      </p:sp>
      <p:sp>
        <p:nvSpPr>
          <p:cNvPr id="281" name="Line"/>
          <p:cNvSpPr/>
          <p:nvPr/>
        </p:nvSpPr>
        <p:spPr>
          <a:xfrm>
            <a:off x="1727088" y="2488550"/>
            <a:ext cx="209298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84" name="Group"/>
          <p:cNvGrpSpPr/>
          <p:nvPr/>
        </p:nvGrpSpPr>
        <p:grpSpPr>
          <a:xfrm>
            <a:off x="1321520" y="763023"/>
            <a:ext cx="3957197" cy="639215"/>
            <a:chOff x="0" y="0"/>
            <a:chExt cx="3957196" cy="639213"/>
          </a:xfrm>
        </p:grpSpPr>
        <p:sp>
          <p:nvSpPr>
            <p:cNvPr id="282" name="PAST"/>
            <p:cNvSpPr txBox="1"/>
            <p:nvPr/>
          </p:nvSpPr>
          <p:spPr>
            <a:xfrm>
              <a:off x="0" y="14806"/>
              <a:ext cx="3957197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cap="none" spc="165" sz="3300">
                  <a:solidFill>
                    <a:srgbClr val="333333"/>
                  </a:solidFill>
                </a:defRPr>
              </a:lvl1pPr>
            </a:lstStyle>
            <a:p>
              <a:pPr/>
              <a:r>
                <a:t>PAST</a:t>
              </a:r>
            </a:p>
          </p:txBody>
        </p:sp>
        <p:sp>
          <p:nvSpPr>
            <p:cNvPr id="283" name="Rounded Rectangle"/>
            <p:cNvSpPr/>
            <p:nvPr/>
          </p:nvSpPr>
          <p:spPr>
            <a:xfrm>
              <a:off x="375319" y="0"/>
              <a:ext cx="3206560" cy="639214"/>
            </a:xfrm>
            <a:prstGeom prst="roundRect">
              <a:avLst>
                <a:gd name="adj" fmla="val 29802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5" name="— I learned R (someone suggested it at work), and learned it on my own"/>
          <p:cNvSpPr txBox="1"/>
          <p:nvPr/>
        </p:nvSpPr>
        <p:spPr>
          <a:xfrm>
            <a:off x="2242238" y="4317568"/>
            <a:ext cx="20097514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— I learned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</a:t>
            </a:r>
            <a:r>
              <a:t> (someone suggested it at work), and learned it on my own</a:t>
            </a:r>
          </a:p>
        </p:txBody>
      </p:sp>
      <p:sp>
        <p:nvSpPr>
          <p:cNvPr id="286" name="Here are the highlights of what I did to break into open source (OS) work."/>
          <p:cNvSpPr txBox="1"/>
          <p:nvPr/>
        </p:nvSpPr>
        <p:spPr>
          <a:xfrm>
            <a:off x="1719773" y="3115950"/>
            <a:ext cx="2084401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Here are the highlights of what I did to break into open source (OS) work.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